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96" r:id="rId2"/>
    <p:sldId id="361" r:id="rId3"/>
    <p:sldId id="356" r:id="rId4"/>
    <p:sldId id="360" r:id="rId5"/>
    <p:sldId id="357" r:id="rId6"/>
    <p:sldId id="339" r:id="rId7"/>
    <p:sldId id="330" r:id="rId8"/>
    <p:sldId id="341" r:id="rId9"/>
    <p:sldId id="312" r:id="rId10"/>
    <p:sldId id="336" r:id="rId11"/>
    <p:sldId id="363" r:id="rId12"/>
    <p:sldId id="318" r:id="rId13"/>
    <p:sldId id="350" r:id="rId14"/>
    <p:sldId id="316" r:id="rId15"/>
    <p:sldId id="364" r:id="rId16"/>
    <p:sldId id="349" r:id="rId17"/>
    <p:sldId id="362" r:id="rId18"/>
    <p:sldId id="358" r:id="rId19"/>
    <p:sldId id="351" r:id="rId20"/>
    <p:sldId id="354" r:id="rId21"/>
    <p:sldId id="355" r:id="rId22"/>
  </p:sldIdLst>
  <p:sldSz cx="12195175" cy="6859588"/>
  <p:notesSz cx="9928225" cy="6797675"/>
  <p:defaultTextStyle>
    <a:defPPr>
      <a:defRPr lang="ru-RU"/>
    </a:defPPr>
    <a:lvl1pPr marL="0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722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444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166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888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610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332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053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7775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733">
          <p15:clr>
            <a:srgbClr val="A4A3A4"/>
          </p15:clr>
        </p15:guide>
        <p15:guide id="3" orient="horz" pos="467">
          <p15:clr>
            <a:srgbClr val="A4A3A4"/>
          </p15:clr>
        </p15:guide>
        <p15:guide id="4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55"/>
    <a:srgbClr val="A9D6E5"/>
    <a:srgbClr val="89C2D9"/>
    <a:srgbClr val="BFDBF7"/>
    <a:srgbClr val="88BCF0"/>
    <a:srgbClr val="468FAF"/>
    <a:srgbClr val="2C7DA0"/>
    <a:srgbClr val="2A6F97"/>
    <a:srgbClr val="01497C"/>
    <a:srgbClr val="61A5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7" autoAdjust="0"/>
    <p:restoredTop sz="93850" autoAdjust="0"/>
  </p:normalViewPr>
  <p:slideViewPr>
    <p:cSldViewPr showGuides="1">
      <p:cViewPr varScale="1">
        <p:scale>
          <a:sx n="79" d="100"/>
          <a:sy n="79" d="100"/>
        </p:scale>
        <p:origin x="108" y="600"/>
      </p:cViewPr>
      <p:guideLst>
        <p:guide orient="horz" pos="2160"/>
        <p:guide orient="horz" pos="3733"/>
        <p:guide orient="horz" pos="467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0D0984-6BB1-4C82-9121-65697081E3B3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C3AA4A-5D1E-4F4C-8BDE-CB2757CEDBDC}">
      <dgm:prSet custT="1"/>
      <dgm:spPr/>
      <dgm:t>
        <a:bodyPr/>
        <a:lstStyle/>
        <a:p>
          <a:pPr algn="ctr"/>
          <a:r>
            <a:rPr lang="ru-RU" sz="24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личностному и социальному развитию педагогических работников, </a:t>
          </a:r>
          <a:endParaRPr lang="ru-RU" sz="24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D5B4248B-1ED8-447B-9FE3-6F246CF76902}" type="parTrans" cxnId="{62F99AEE-3C00-4AC9-B1F4-5471B99BE816}">
      <dgm:prSet/>
      <dgm:spPr/>
      <dgm:t>
        <a:bodyPr/>
        <a:lstStyle/>
        <a:p>
          <a:endParaRPr lang="ru-RU"/>
        </a:p>
      </dgm:t>
    </dgm:pt>
    <dgm:pt modelId="{54EAF7E7-3B68-49A5-9963-987B00D9395E}" type="sibTrans" cxnId="{62F99AEE-3C00-4AC9-B1F4-5471B99BE816}">
      <dgm:prSet/>
      <dgm:spPr/>
      <dgm:t>
        <a:bodyPr/>
        <a:lstStyle/>
        <a:p>
          <a:endParaRPr lang="ru-RU"/>
        </a:p>
      </dgm:t>
    </dgm:pt>
    <dgm:pt modelId="{D473E14A-93B2-4EB1-A69B-0E49FA8EEA11}">
      <dgm:prSet custT="1"/>
      <dgm:spPr/>
      <dgm:t>
        <a:bodyPr/>
        <a:lstStyle/>
        <a:p>
          <a:pPr algn="ctr"/>
          <a:r>
            <a:rPr lang="ru-RU" sz="24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Создание эффективной среды наставничества в образовательной организации, способствующей непрерывному профессиональному росту и самоопределению</a:t>
          </a:r>
          <a:r>
            <a:rPr lang="ru-RU" sz="20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308579-5969-4ABC-8B66-6BC0DAC0275A}" type="parTrans" cxnId="{FED0764F-77B8-4887-8D3F-556BE445C51E}">
      <dgm:prSet/>
      <dgm:spPr/>
      <dgm:t>
        <a:bodyPr/>
        <a:lstStyle/>
        <a:p>
          <a:endParaRPr lang="ru-RU"/>
        </a:p>
      </dgm:t>
    </dgm:pt>
    <dgm:pt modelId="{7947C5FA-5EE8-4306-98A6-4006EBE43FC1}" type="sibTrans" cxnId="{FED0764F-77B8-4887-8D3F-556BE445C51E}">
      <dgm:prSet/>
      <dgm:spPr/>
      <dgm:t>
        <a:bodyPr/>
        <a:lstStyle/>
        <a:p>
          <a:endParaRPr lang="ru-RU"/>
        </a:p>
      </dgm:t>
    </dgm:pt>
    <dgm:pt modelId="{CE91A66B-BB3D-440E-9857-41FEA0BA9F0B}">
      <dgm:prSet custT="1"/>
      <dgm:spPr/>
      <dgm:t>
        <a:bodyPr/>
        <a:lstStyle/>
        <a:p>
          <a:pPr algn="ctr"/>
          <a:r>
            <a:rPr lang="ru-RU" sz="24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самореализации и закреплению молодых/начинающих специалистов в педагогической профессии</a:t>
          </a:r>
          <a:r>
            <a:rPr lang="ru-RU" sz="2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.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D2FA4D-B5E6-42C3-89A9-29A66A4E87B5}" type="parTrans" cxnId="{29B46C18-347A-4A77-84E9-B0BC63EA2010}">
      <dgm:prSet/>
      <dgm:spPr/>
      <dgm:t>
        <a:bodyPr/>
        <a:lstStyle/>
        <a:p>
          <a:endParaRPr lang="ru-RU"/>
        </a:p>
      </dgm:t>
    </dgm:pt>
    <dgm:pt modelId="{B76A1A20-8F41-4061-AFED-9CD47340188F}" type="sibTrans" cxnId="{29B46C18-347A-4A77-84E9-B0BC63EA2010}">
      <dgm:prSet/>
      <dgm:spPr/>
      <dgm:t>
        <a:bodyPr/>
        <a:lstStyle/>
        <a:p>
          <a:endParaRPr lang="ru-RU"/>
        </a:p>
      </dgm:t>
    </dgm:pt>
    <dgm:pt modelId="{29322A51-1165-4732-AEC2-F5F23D71FAAA}" type="pres">
      <dgm:prSet presAssocID="{1E0D0984-6BB1-4C82-9121-65697081E3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C3A9A4-6B45-4697-8EEC-F1AA9AD145C9}" type="pres">
      <dgm:prSet presAssocID="{D473E14A-93B2-4EB1-A69B-0E49FA8EEA11}" presName="parentText" presStyleLbl="node1" presStyleIdx="0" presStyleCnt="3" custLinFactY="-242" custLinFactNeighborX="-216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F38957-DC12-49AC-9CFF-FFB97CFAFF48}" type="pres">
      <dgm:prSet presAssocID="{7947C5FA-5EE8-4306-98A6-4006EBE43FC1}" presName="spacer" presStyleCnt="0"/>
      <dgm:spPr/>
    </dgm:pt>
    <dgm:pt modelId="{10A367B2-5BE5-4600-BFCA-31BE1E787982}" type="pres">
      <dgm:prSet presAssocID="{CAC3AA4A-5D1E-4F4C-8BDE-CB2757CEDBDC}" presName="parentText" presStyleLbl="node1" presStyleIdx="1" presStyleCnt="3" custScaleY="1037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751CA-C6B2-41F6-9669-B40F347DC7FA}" type="pres">
      <dgm:prSet presAssocID="{54EAF7E7-3B68-49A5-9963-987B00D9395E}" presName="spacer" presStyleCnt="0"/>
      <dgm:spPr/>
    </dgm:pt>
    <dgm:pt modelId="{244F24EA-A487-45FC-B53B-40317CCB46D3}" type="pres">
      <dgm:prSet presAssocID="{CE91A66B-BB3D-440E-9857-41FEA0BA9F0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81FAE3-C104-4DED-AD46-79AE397CD1FD}" type="presOf" srcId="{CE91A66B-BB3D-440E-9857-41FEA0BA9F0B}" destId="{244F24EA-A487-45FC-B53B-40317CCB46D3}" srcOrd="0" destOrd="0" presId="urn:microsoft.com/office/officeart/2005/8/layout/vList2"/>
    <dgm:cxn modelId="{D179B2DC-D97E-4DAC-8CDF-042E1A2AAC4F}" type="presOf" srcId="{1E0D0984-6BB1-4C82-9121-65697081E3B3}" destId="{29322A51-1165-4732-AEC2-F5F23D71FAAA}" srcOrd="0" destOrd="0" presId="urn:microsoft.com/office/officeart/2005/8/layout/vList2"/>
    <dgm:cxn modelId="{728818AC-98CA-4002-A0E1-99562FECCA9F}" type="presOf" srcId="{D473E14A-93B2-4EB1-A69B-0E49FA8EEA11}" destId="{CEC3A9A4-6B45-4697-8EEC-F1AA9AD145C9}" srcOrd="0" destOrd="0" presId="urn:microsoft.com/office/officeart/2005/8/layout/vList2"/>
    <dgm:cxn modelId="{29B46C18-347A-4A77-84E9-B0BC63EA2010}" srcId="{1E0D0984-6BB1-4C82-9121-65697081E3B3}" destId="{CE91A66B-BB3D-440E-9857-41FEA0BA9F0B}" srcOrd="2" destOrd="0" parTransId="{68D2FA4D-B5E6-42C3-89A9-29A66A4E87B5}" sibTransId="{B76A1A20-8F41-4061-AFED-9CD47340188F}"/>
    <dgm:cxn modelId="{B8CA1EAD-003A-4267-A58F-757478C0D6AD}" type="presOf" srcId="{CAC3AA4A-5D1E-4F4C-8BDE-CB2757CEDBDC}" destId="{10A367B2-5BE5-4600-BFCA-31BE1E787982}" srcOrd="0" destOrd="0" presId="urn:microsoft.com/office/officeart/2005/8/layout/vList2"/>
    <dgm:cxn modelId="{FED0764F-77B8-4887-8D3F-556BE445C51E}" srcId="{1E0D0984-6BB1-4C82-9121-65697081E3B3}" destId="{D473E14A-93B2-4EB1-A69B-0E49FA8EEA11}" srcOrd="0" destOrd="0" parTransId="{D4308579-5969-4ABC-8B66-6BC0DAC0275A}" sibTransId="{7947C5FA-5EE8-4306-98A6-4006EBE43FC1}"/>
    <dgm:cxn modelId="{62F99AEE-3C00-4AC9-B1F4-5471B99BE816}" srcId="{1E0D0984-6BB1-4C82-9121-65697081E3B3}" destId="{CAC3AA4A-5D1E-4F4C-8BDE-CB2757CEDBDC}" srcOrd="1" destOrd="0" parTransId="{D5B4248B-1ED8-447B-9FE3-6F246CF76902}" sibTransId="{54EAF7E7-3B68-49A5-9963-987B00D9395E}"/>
    <dgm:cxn modelId="{F62E886C-1483-47B9-871D-05D3D94572B8}" type="presParOf" srcId="{29322A51-1165-4732-AEC2-F5F23D71FAAA}" destId="{CEC3A9A4-6B45-4697-8EEC-F1AA9AD145C9}" srcOrd="0" destOrd="0" presId="urn:microsoft.com/office/officeart/2005/8/layout/vList2"/>
    <dgm:cxn modelId="{BC9A23A9-8335-4979-9D94-D8DABD007571}" type="presParOf" srcId="{29322A51-1165-4732-AEC2-F5F23D71FAAA}" destId="{53F38957-DC12-49AC-9CFF-FFB97CFAFF48}" srcOrd="1" destOrd="0" presId="urn:microsoft.com/office/officeart/2005/8/layout/vList2"/>
    <dgm:cxn modelId="{5221ACEE-D18F-42C9-8ADD-18BAE0E74747}" type="presParOf" srcId="{29322A51-1165-4732-AEC2-F5F23D71FAAA}" destId="{10A367B2-5BE5-4600-BFCA-31BE1E787982}" srcOrd="2" destOrd="0" presId="urn:microsoft.com/office/officeart/2005/8/layout/vList2"/>
    <dgm:cxn modelId="{2E5F94F4-B216-4B27-B9D5-67C4DF8F33F2}" type="presParOf" srcId="{29322A51-1165-4732-AEC2-F5F23D71FAAA}" destId="{380751CA-C6B2-41F6-9669-B40F347DC7FA}" srcOrd="3" destOrd="0" presId="urn:microsoft.com/office/officeart/2005/8/layout/vList2"/>
    <dgm:cxn modelId="{BBD2E9C5-FD5C-4D6A-A307-3BD105929A4C}" type="presParOf" srcId="{29322A51-1165-4732-AEC2-F5F23D71FAAA}" destId="{244F24EA-A487-45FC-B53B-40317CCB46D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5DF8E3-2935-45E6-9895-EC347A0FBE15}" type="doc">
      <dgm:prSet loTypeId="urn:microsoft.com/office/officeart/2005/8/layout/cycle8" loCatId="cycle" qsTypeId="urn:microsoft.com/office/officeart/2005/8/quickstyle/simple1" qsCatId="simple" csTypeId="urn:microsoft.com/office/officeart/2005/8/colors/accent1_4" csCatId="accent1" phldr="1"/>
      <dgm:spPr/>
    </dgm:pt>
    <dgm:pt modelId="{719D16E0-871B-4005-A3BD-BDD9ED75FB14}">
      <dgm:prSet phldrT="[Текст]"/>
      <dgm:spPr/>
      <dgm:t>
        <a:bodyPr/>
        <a:lstStyle/>
        <a:p>
          <a:r>
            <a:rPr lang="ru-RU" dirty="0"/>
            <a:t>Наставляемый</a:t>
          </a:r>
        </a:p>
      </dgm:t>
    </dgm:pt>
    <dgm:pt modelId="{CB29A106-5EDC-4220-A22E-A7805A65222E}" type="parTrans" cxnId="{73D61D7C-ABD1-44E7-A229-66F81049B50F}">
      <dgm:prSet/>
      <dgm:spPr/>
      <dgm:t>
        <a:bodyPr/>
        <a:lstStyle/>
        <a:p>
          <a:endParaRPr lang="ru-RU"/>
        </a:p>
      </dgm:t>
    </dgm:pt>
    <dgm:pt modelId="{BA59C16A-AE84-467A-AA6A-462E32D58957}" type="sibTrans" cxnId="{73D61D7C-ABD1-44E7-A229-66F81049B50F}">
      <dgm:prSet/>
      <dgm:spPr/>
      <dgm:t>
        <a:bodyPr/>
        <a:lstStyle/>
        <a:p>
          <a:endParaRPr lang="ru-RU"/>
        </a:p>
      </dgm:t>
    </dgm:pt>
    <dgm:pt modelId="{B6E343FD-9EA9-4BDA-BE07-F7CC71D24D2D}">
      <dgm:prSet phldrT="[Текст]"/>
      <dgm:spPr/>
      <dgm:t>
        <a:bodyPr/>
        <a:lstStyle/>
        <a:p>
          <a:r>
            <a:rPr lang="ru-RU" dirty="0"/>
            <a:t>Куратор</a:t>
          </a:r>
        </a:p>
      </dgm:t>
    </dgm:pt>
    <dgm:pt modelId="{2867C60C-11AD-49BC-A023-5FFC1AB628BB}" type="parTrans" cxnId="{AF12DE16-747E-4559-ACBC-3E2F13342C18}">
      <dgm:prSet/>
      <dgm:spPr/>
      <dgm:t>
        <a:bodyPr/>
        <a:lstStyle/>
        <a:p>
          <a:endParaRPr lang="ru-RU"/>
        </a:p>
      </dgm:t>
    </dgm:pt>
    <dgm:pt modelId="{ADE83613-F323-4D0E-810D-7DF4F10597E5}" type="sibTrans" cxnId="{AF12DE16-747E-4559-ACBC-3E2F13342C18}">
      <dgm:prSet/>
      <dgm:spPr/>
      <dgm:t>
        <a:bodyPr/>
        <a:lstStyle/>
        <a:p>
          <a:endParaRPr lang="ru-RU"/>
        </a:p>
      </dgm:t>
    </dgm:pt>
    <dgm:pt modelId="{96B2E0A5-7BEB-408F-9220-0EE6F7C4A97B}">
      <dgm:prSet phldrT="[Текст]"/>
      <dgm:spPr/>
      <dgm:t>
        <a:bodyPr/>
        <a:lstStyle/>
        <a:p>
          <a:r>
            <a:rPr lang="ru-RU" dirty="0"/>
            <a:t>Наставник</a:t>
          </a:r>
        </a:p>
      </dgm:t>
    </dgm:pt>
    <dgm:pt modelId="{FE4EF356-E424-4EB1-A6EC-74598169322F}" type="parTrans" cxnId="{8BC8B833-9F74-4547-B3CF-76F2A55F85D3}">
      <dgm:prSet/>
      <dgm:spPr/>
      <dgm:t>
        <a:bodyPr/>
        <a:lstStyle/>
        <a:p>
          <a:endParaRPr lang="ru-RU"/>
        </a:p>
      </dgm:t>
    </dgm:pt>
    <dgm:pt modelId="{332D8C45-DA10-4846-B91D-2C64D2067AFE}" type="sibTrans" cxnId="{8BC8B833-9F74-4547-B3CF-76F2A55F85D3}">
      <dgm:prSet/>
      <dgm:spPr/>
      <dgm:t>
        <a:bodyPr/>
        <a:lstStyle/>
        <a:p>
          <a:endParaRPr lang="ru-RU"/>
        </a:p>
      </dgm:t>
    </dgm:pt>
    <dgm:pt modelId="{6BC7B26A-F5B7-4EA2-A539-4CB9CD89096D}" type="pres">
      <dgm:prSet presAssocID="{085DF8E3-2935-45E6-9895-EC347A0FBE15}" presName="compositeShape" presStyleCnt="0">
        <dgm:presLayoutVars>
          <dgm:chMax val="7"/>
          <dgm:dir/>
          <dgm:resizeHandles val="exact"/>
        </dgm:presLayoutVars>
      </dgm:prSet>
      <dgm:spPr/>
    </dgm:pt>
    <dgm:pt modelId="{BDCF36CF-2820-4DA3-8D06-D0027ED1211A}" type="pres">
      <dgm:prSet presAssocID="{085DF8E3-2935-45E6-9895-EC347A0FBE15}" presName="wedge1" presStyleLbl="node1" presStyleIdx="0" presStyleCnt="3" custLinFactNeighborX="-1287" custLinFactNeighborY="-1285"/>
      <dgm:spPr/>
      <dgm:t>
        <a:bodyPr/>
        <a:lstStyle/>
        <a:p>
          <a:endParaRPr lang="ru-RU"/>
        </a:p>
      </dgm:t>
    </dgm:pt>
    <dgm:pt modelId="{A28340DA-DFDC-4235-A248-0304CDF16CCF}" type="pres">
      <dgm:prSet presAssocID="{085DF8E3-2935-45E6-9895-EC347A0FBE15}" presName="dummy1a" presStyleCnt="0"/>
      <dgm:spPr/>
    </dgm:pt>
    <dgm:pt modelId="{DC5E7E54-C636-45B6-99BC-1B7E6A89D843}" type="pres">
      <dgm:prSet presAssocID="{085DF8E3-2935-45E6-9895-EC347A0FBE15}" presName="dummy1b" presStyleCnt="0"/>
      <dgm:spPr/>
    </dgm:pt>
    <dgm:pt modelId="{D208F0B5-9C0F-4EF2-B7E2-17F7B26D34A8}" type="pres">
      <dgm:prSet presAssocID="{085DF8E3-2935-45E6-9895-EC347A0FBE1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83194-1DA9-46F8-BE12-E669D1659FAF}" type="pres">
      <dgm:prSet presAssocID="{085DF8E3-2935-45E6-9895-EC347A0FBE15}" presName="wedge2" presStyleLbl="node1" presStyleIdx="1" presStyleCnt="3"/>
      <dgm:spPr/>
      <dgm:t>
        <a:bodyPr/>
        <a:lstStyle/>
        <a:p>
          <a:endParaRPr lang="ru-RU"/>
        </a:p>
      </dgm:t>
    </dgm:pt>
    <dgm:pt modelId="{7401158D-EF3A-4C8E-80B5-ABF62DAE9DDB}" type="pres">
      <dgm:prSet presAssocID="{085DF8E3-2935-45E6-9895-EC347A0FBE15}" presName="dummy2a" presStyleCnt="0"/>
      <dgm:spPr/>
    </dgm:pt>
    <dgm:pt modelId="{2784E310-B1C4-405C-937D-D8F0A76A1E3A}" type="pres">
      <dgm:prSet presAssocID="{085DF8E3-2935-45E6-9895-EC347A0FBE15}" presName="dummy2b" presStyleCnt="0"/>
      <dgm:spPr/>
    </dgm:pt>
    <dgm:pt modelId="{226B6B8D-080A-454B-A469-8C5EC30D43D2}" type="pres">
      <dgm:prSet presAssocID="{085DF8E3-2935-45E6-9895-EC347A0FBE1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A59BF-CE9F-4981-8C99-197732F2EA61}" type="pres">
      <dgm:prSet presAssocID="{085DF8E3-2935-45E6-9895-EC347A0FBE15}" presName="wedge3" presStyleLbl="node1" presStyleIdx="2" presStyleCnt="3" custScaleX="96898"/>
      <dgm:spPr/>
      <dgm:t>
        <a:bodyPr/>
        <a:lstStyle/>
        <a:p>
          <a:endParaRPr lang="ru-RU"/>
        </a:p>
      </dgm:t>
    </dgm:pt>
    <dgm:pt modelId="{C5F23978-D477-4CFB-AD95-DA3EC69E37F9}" type="pres">
      <dgm:prSet presAssocID="{085DF8E3-2935-45E6-9895-EC347A0FBE15}" presName="dummy3a" presStyleCnt="0"/>
      <dgm:spPr/>
    </dgm:pt>
    <dgm:pt modelId="{C904EA88-AD9D-404E-82CD-D71261A1666B}" type="pres">
      <dgm:prSet presAssocID="{085DF8E3-2935-45E6-9895-EC347A0FBE15}" presName="dummy3b" presStyleCnt="0"/>
      <dgm:spPr/>
    </dgm:pt>
    <dgm:pt modelId="{FC07E72D-3F2C-4D1C-A14D-AEED2724CA3E}" type="pres">
      <dgm:prSet presAssocID="{085DF8E3-2935-45E6-9895-EC347A0FBE1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C38E5F-CAA3-48BB-824E-BA699A66886A}" type="pres">
      <dgm:prSet presAssocID="{BA59C16A-AE84-467A-AA6A-462E32D58957}" presName="arrowWedge1" presStyleLbl="fgSibTrans2D1" presStyleIdx="0" presStyleCnt="3"/>
      <dgm:spPr/>
    </dgm:pt>
    <dgm:pt modelId="{636D63D6-6360-4810-AD9B-EF0B8A86CF0E}" type="pres">
      <dgm:prSet presAssocID="{ADE83613-F323-4D0E-810D-7DF4F10597E5}" presName="arrowWedge2" presStyleLbl="fgSibTrans2D1" presStyleIdx="1" presStyleCnt="3" custLinFactNeighborX="595"/>
      <dgm:spPr/>
    </dgm:pt>
    <dgm:pt modelId="{7DA49742-42DF-48E7-B211-BC82516D4303}" type="pres">
      <dgm:prSet presAssocID="{332D8C45-DA10-4846-B91D-2C64D2067AFE}" presName="arrowWedge3" presStyleLbl="fgSibTrans2D1" presStyleIdx="2" presStyleCnt="3"/>
      <dgm:spPr/>
    </dgm:pt>
  </dgm:ptLst>
  <dgm:cxnLst>
    <dgm:cxn modelId="{C74B2D0D-4707-40DD-A19F-C13CAF43E76E}" type="presOf" srcId="{085DF8E3-2935-45E6-9895-EC347A0FBE15}" destId="{6BC7B26A-F5B7-4EA2-A539-4CB9CD89096D}" srcOrd="0" destOrd="0" presId="urn:microsoft.com/office/officeart/2005/8/layout/cycle8"/>
    <dgm:cxn modelId="{8460D821-1151-4E47-8B35-3478DF4D6F29}" type="presOf" srcId="{B6E343FD-9EA9-4BDA-BE07-F7CC71D24D2D}" destId="{226B6B8D-080A-454B-A469-8C5EC30D43D2}" srcOrd="1" destOrd="0" presId="urn:microsoft.com/office/officeart/2005/8/layout/cycle8"/>
    <dgm:cxn modelId="{AF12DE16-747E-4559-ACBC-3E2F13342C18}" srcId="{085DF8E3-2935-45E6-9895-EC347A0FBE15}" destId="{B6E343FD-9EA9-4BDA-BE07-F7CC71D24D2D}" srcOrd="1" destOrd="0" parTransId="{2867C60C-11AD-49BC-A023-5FFC1AB628BB}" sibTransId="{ADE83613-F323-4D0E-810D-7DF4F10597E5}"/>
    <dgm:cxn modelId="{8BC8B833-9F74-4547-B3CF-76F2A55F85D3}" srcId="{085DF8E3-2935-45E6-9895-EC347A0FBE15}" destId="{96B2E0A5-7BEB-408F-9220-0EE6F7C4A97B}" srcOrd="2" destOrd="0" parTransId="{FE4EF356-E424-4EB1-A6EC-74598169322F}" sibTransId="{332D8C45-DA10-4846-B91D-2C64D2067AFE}"/>
    <dgm:cxn modelId="{73D61D7C-ABD1-44E7-A229-66F81049B50F}" srcId="{085DF8E3-2935-45E6-9895-EC347A0FBE15}" destId="{719D16E0-871B-4005-A3BD-BDD9ED75FB14}" srcOrd="0" destOrd="0" parTransId="{CB29A106-5EDC-4220-A22E-A7805A65222E}" sibTransId="{BA59C16A-AE84-467A-AA6A-462E32D58957}"/>
    <dgm:cxn modelId="{82EF3BF1-D17A-442F-9B29-CC145A5CEE52}" type="presOf" srcId="{B6E343FD-9EA9-4BDA-BE07-F7CC71D24D2D}" destId="{89883194-1DA9-46F8-BE12-E669D1659FAF}" srcOrd="0" destOrd="0" presId="urn:microsoft.com/office/officeart/2005/8/layout/cycle8"/>
    <dgm:cxn modelId="{46106153-FA37-484B-94C2-16E84B6692A4}" type="presOf" srcId="{719D16E0-871B-4005-A3BD-BDD9ED75FB14}" destId="{D208F0B5-9C0F-4EF2-B7E2-17F7B26D34A8}" srcOrd="1" destOrd="0" presId="urn:microsoft.com/office/officeart/2005/8/layout/cycle8"/>
    <dgm:cxn modelId="{E626D1C8-6AE4-4BBA-83DC-8674F4FFC827}" type="presOf" srcId="{719D16E0-871B-4005-A3BD-BDD9ED75FB14}" destId="{BDCF36CF-2820-4DA3-8D06-D0027ED1211A}" srcOrd="0" destOrd="0" presId="urn:microsoft.com/office/officeart/2005/8/layout/cycle8"/>
    <dgm:cxn modelId="{89AF8D24-F15F-430A-801A-B5A6605255CC}" type="presOf" srcId="{96B2E0A5-7BEB-408F-9220-0EE6F7C4A97B}" destId="{9C9A59BF-CE9F-4981-8C99-197732F2EA61}" srcOrd="0" destOrd="0" presId="urn:microsoft.com/office/officeart/2005/8/layout/cycle8"/>
    <dgm:cxn modelId="{7CBBD493-F4FB-437D-944C-A55FE34639A2}" type="presOf" srcId="{96B2E0A5-7BEB-408F-9220-0EE6F7C4A97B}" destId="{FC07E72D-3F2C-4D1C-A14D-AEED2724CA3E}" srcOrd="1" destOrd="0" presId="urn:microsoft.com/office/officeart/2005/8/layout/cycle8"/>
    <dgm:cxn modelId="{9E434ECB-5773-493C-80BE-73862904AA4F}" type="presParOf" srcId="{6BC7B26A-F5B7-4EA2-A539-4CB9CD89096D}" destId="{BDCF36CF-2820-4DA3-8D06-D0027ED1211A}" srcOrd="0" destOrd="0" presId="urn:microsoft.com/office/officeart/2005/8/layout/cycle8"/>
    <dgm:cxn modelId="{467AF476-DE2C-43D2-8023-4F60657BC94D}" type="presParOf" srcId="{6BC7B26A-F5B7-4EA2-A539-4CB9CD89096D}" destId="{A28340DA-DFDC-4235-A248-0304CDF16CCF}" srcOrd="1" destOrd="0" presId="urn:microsoft.com/office/officeart/2005/8/layout/cycle8"/>
    <dgm:cxn modelId="{49F17CAC-CB4D-4544-94D0-00183DA92427}" type="presParOf" srcId="{6BC7B26A-F5B7-4EA2-A539-4CB9CD89096D}" destId="{DC5E7E54-C636-45B6-99BC-1B7E6A89D843}" srcOrd="2" destOrd="0" presId="urn:microsoft.com/office/officeart/2005/8/layout/cycle8"/>
    <dgm:cxn modelId="{157B54D2-B97D-44C3-A42C-907FD1D9983D}" type="presParOf" srcId="{6BC7B26A-F5B7-4EA2-A539-4CB9CD89096D}" destId="{D208F0B5-9C0F-4EF2-B7E2-17F7B26D34A8}" srcOrd="3" destOrd="0" presId="urn:microsoft.com/office/officeart/2005/8/layout/cycle8"/>
    <dgm:cxn modelId="{43D1DEFA-904B-47BF-95E7-66FC59FCCDC6}" type="presParOf" srcId="{6BC7B26A-F5B7-4EA2-A539-4CB9CD89096D}" destId="{89883194-1DA9-46F8-BE12-E669D1659FAF}" srcOrd="4" destOrd="0" presId="urn:microsoft.com/office/officeart/2005/8/layout/cycle8"/>
    <dgm:cxn modelId="{6C304D09-1416-4109-9F8A-7496F1F2B4A1}" type="presParOf" srcId="{6BC7B26A-F5B7-4EA2-A539-4CB9CD89096D}" destId="{7401158D-EF3A-4C8E-80B5-ABF62DAE9DDB}" srcOrd="5" destOrd="0" presId="urn:microsoft.com/office/officeart/2005/8/layout/cycle8"/>
    <dgm:cxn modelId="{CB2CE8D0-ECFF-4E37-A8A6-F8EC8646CBF1}" type="presParOf" srcId="{6BC7B26A-F5B7-4EA2-A539-4CB9CD89096D}" destId="{2784E310-B1C4-405C-937D-D8F0A76A1E3A}" srcOrd="6" destOrd="0" presId="urn:microsoft.com/office/officeart/2005/8/layout/cycle8"/>
    <dgm:cxn modelId="{694B724E-672A-4909-932A-AA81FF66D182}" type="presParOf" srcId="{6BC7B26A-F5B7-4EA2-A539-4CB9CD89096D}" destId="{226B6B8D-080A-454B-A469-8C5EC30D43D2}" srcOrd="7" destOrd="0" presId="urn:microsoft.com/office/officeart/2005/8/layout/cycle8"/>
    <dgm:cxn modelId="{985C6858-8FEB-4D28-916A-C8A41B91DF32}" type="presParOf" srcId="{6BC7B26A-F5B7-4EA2-A539-4CB9CD89096D}" destId="{9C9A59BF-CE9F-4981-8C99-197732F2EA61}" srcOrd="8" destOrd="0" presId="urn:microsoft.com/office/officeart/2005/8/layout/cycle8"/>
    <dgm:cxn modelId="{0DBD82A4-C198-4C49-BDC1-88FB1283B7B2}" type="presParOf" srcId="{6BC7B26A-F5B7-4EA2-A539-4CB9CD89096D}" destId="{C5F23978-D477-4CFB-AD95-DA3EC69E37F9}" srcOrd="9" destOrd="0" presId="urn:microsoft.com/office/officeart/2005/8/layout/cycle8"/>
    <dgm:cxn modelId="{54D4921F-ABE3-4933-9BF8-2DC76191FAB8}" type="presParOf" srcId="{6BC7B26A-F5B7-4EA2-A539-4CB9CD89096D}" destId="{C904EA88-AD9D-404E-82CD-D71261A1666B}" srcOrd="10" destOrd="0" presId="urn:microsoft.com/office/officeart/2005/8/layout/cycle8"/>
    <dgm:cxn modelId="{B157EA11-D5A4-4B71-9ACE-DE6DAF518A4B}" type="presParOf" srcId="{6BC7B26A-F5B7-4EA2-A539-4CB9CD89096D}" destId="{FC07E72D-3F2C-4D1C-A14D-AEED2724CA3E}" srcOrd="11" destOrd="0" presId="urn:microsoft.com/office/officeart/2005/8/layout/cycle8"/>
    <dgm:cxn modelId="{720E3C53-25CC-4732-8C0D-4412FA0CC9BA}" type="presParOf" srcId="{6BC7B26A-F5B7-4EA2-A539-4CB9CD89096D}" destId="{B8C38E5F-CAA3-48BB-824E-BA699A66886A}" srcOrd="12" destOrd="0" presId="urn:microsoft.com/office/officeart/2005/8/layout/cycle8"/>
    <dgm:cxn modelId="{3F8EFAA3-E85D-479D-93F4-183D3EE9EB99}" type="presParOf" srcId="{6BC7B26A-F5B7-4EA2-A539-4CB9CD89096D}" destId="{636D63D6-6360-4810-AD9B-EF0B8A86CF0E}" srcOrd="13" destOrd="0" presId="urn:microsoft.com/office/officeart/2005/8/layout/cycle8"/>
    <dgm:cxn modelId="{C8D51BD7-CA42-4E26-A480-DC89B2858133}" type="presParOf" srcId="{6BC7B26A-F5B7-4EA2-A539-4CB9CD89096D}" destId="{7DA49742-42DF-48E7-B211-BC82516D430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3A9A4-6B45-4697-8EEC-F1AA9AD145C9}">
      <dsp:nvSpPr>
        <dsp:cNvPr id="0" name=""/>
        <dsp:cNvSpPr/>
      </dsp:nvSpPr>
      <dsp:spPr>
        <a:xfrm>
          <a:off x="0" y="0"/>
          <a:ext cx="11521280" cy="12612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Создание эффективной среды наставничества в образовательной организации, способствующей непрерывному профессиональному росту и самоопределению</a:t>
          </a:r>
          <a:r>
            <a:rPr lang="ru-RU" sz="2000" kern="12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570" y="61570"/>
        <a:ext cx="11398140" cy="1138120"/>
      </dsp:txXfrm>
    </dsp:sp>
    <dsp:sp modelId="{10A367B2-5BE5-4600-BFCA-31BE1E787982}">
      <dsp:nvSpPr>
        <dsp:cNvPr id="0" name=""/>
        <dsp:cNvSpPr/>
      </dsp:nvSpPr>
      <dsp:spPr>
        <a:xfrm>
          <a:off x="0" y="1325651"/>
          <a:ext cx="11521280" cy="13091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личностному и социальному развитию педагогических работников, </a:t>
          </a:r>
          <a:endParaRPr lang="ru-RU" sz="24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63907" y="1389558"/>
        <a:ext cx="11393466" cy="1181323"/>
      </dsp:txXfrm>
    </dsp:sp>
    <dsp:sp modelId="{244F24EA-A487-45FC-B53B-40317CCB46D3}">
      <dsp:nvSpPr>
        <dsp:cNvPr id="0" name=""/>
        <dsp:cNvSpPr/>
      </dsp:nvSpPr>
      <dsp:spPr>
        <a:xfrm>
          <a:off x="0" y="2698148"/>
          <a:ext cx="11521280" cy="12612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самореализации и закреплению молодых/начинающих специалистов в педагогической профессии</a:t>
          </a:r>
          <a:r>
            <a:rPr lang="ru-RU" sz="24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.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570" y="2759718"/>
        <a:ext cx="11398140" cy="1138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CF36CF-2820-4DA3-8D06-D0027ED1211A}">
      <dsp:nvSpPr>
        <dsp:cNvPr id="0" name=""/>
        <dsp:cNvSpPr/>
      </dsp:nvSpPr>
      <dsp:spPr>
        <a:xfrm>
          <a:off x="683778" y="176604"/>
          <a:ext cx="2736736" cy="2736736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Наставляемый</a:t>
          </a:r>
        </a:p>
      </dsp:txBody>
      <dsp:txXfrm>
        <a:off x="2126103" y="756531"/>
        <a:ext cx="977406" cy="814504"/>
      </dsp:txXfrm>
    </dsp:sp>
    <dsp:sp modelId="{89883194-1DA9-46F8-BE12-E669D1659FAF}">
      <dsp:nvSpPr>
        <dsp:cNvPr id="0" name=""/>
        <dsp:cNvSpPr/>
      </dsp:nvSpPr>
      <dsp:spPr>
        <a:xfrm>
          <a:off x="662636" y="309511"/>
          <a:ext cx="2736736" cy="2736736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Куратор</a:t>
          </a:r>
        </a:p>
      </dsp:txBody>
      <dsp:txXfrm>
        <a:off x="1314240" y="2085132"/>
        <a:ext cx="1466108" cy="716764"/>
      </dsp:txXfrm>
    </dsp:sp>
    <dsp:sp modelId="{9C9A59BF-CE9F-4981-8C99-197732F2EA61}">
      <dsp:nvSpPr>
        <dsp:cNvPr id="0" name=""/>
        <dsp:cNvSpPr/>
      </dsp:nvSpPr>
      <dsp:spPr>
        <a:xfrm>
          <a:off x="648719" y="211771"/>
          <a:ext cx="2651843" cy="2736736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Наставник</a:t>
          </a:r>
        </a:p>
      </dsp:txBody>
      <dsp:txXfrm>
        <a:off x="955891" y="791698"/>
        <a:ext cx="947086" cy="814504"/>
      </dsp:txXfrm>
    </dsp:sp>
    <dsp:sp modelId="{B8C38E5F-CAA3-48BB-824E-BA699A66886A}">
      <dsp:nvSpPr>
        <dsp:cNvPr id="0" name=""/>
        <dsp:cNvSpPr/>
      </dsp:nvSpPr>
      <dsp:spPr>
        <a:xfrm>
          <a:off x="514587" y="7187"/>
          <a:ext cx="3075570" cy="307557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6D63D6-6360-4810-AD9B-EF0B8A86CF0E}">
      <dsp:nvSpPr>
        <dsp:cNvPr id="0" name=""/>
        <dsp:cNvSpPr/>
      </dsp:nvSpPr>
      <dsp:spPr>
        <a:xfrm>
          <a:off x="511518" y="139921"/>
          <a:ext cx="3075570" cy="307557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shade val="90000"/>
            <a:hueOff val="250074"/>
            <a:satOff val="-4618"/>
            <a:lumOff val="214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A49742-42DF-48E7-B211-BC82516D4303}">
      <dsp:nvSpPr>
        <dsp:cNvPr id="0" name=""/>
        <dsp:cNvSpPr/>
      </dsp:nvSpPr>
      <dsp:spPr>
        <a:xfrm>
          <a:off x="437187" y="42354"/>
          <a:ext cx="3075570" cy="307557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shade val="90000"/>
            <a:hueOff val="250074"/>
            <a:satOff val="-4618"/>
            <a:lumOff val="214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ECE01-262E-491C-9371-C0E1B87C3391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965DA-1C06-4B3D-AA1E-C4BE0D243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045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9E8C8-3E17-44D3-AA8E-B6304AE484F4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5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5C1CE-9410-4DF3-A525-9CA07DC7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526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722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444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9166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888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610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8332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8053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775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5C1CE-9410-4DF3-A525-9CA07DC7B67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110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CB47F8F-B391-4829-956F-C5494F34FB60}" type="slidenum">
              <a:rPr lang="ru-RU"/>
              <a:pPr/>
              <a:t>21</a:t>
            </a:fld>
            <a:endParaRPr lang="ru-RU"/>
          </a:p>
        </p:txBody>
      </p:sp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075" y="755650"/>
            <a:ext cx="6621463" cy="3725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434" y="4721002"/>
            <a:ext cx="5446332" cy="447307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589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5C1CE-9410-4DF3-A525-9CA07DC7B67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764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D336A7-2472-4B39-AB21-3A63D3E5C9CF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747568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5C1CE-9410-4DF3-A525-9CA07DC7B67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857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5C1CE-9410-4DF3-A525-9CA07DC7B67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72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5C1CE-9410-4DF3-A525-9CA07DC7B67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235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5C1CE-9410-4DF3-A525-9CA07DC7B67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413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5C1CE-9410-4DF3-A525-9CA07DC7B67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432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5C1CE-9410-4DF3-A525-9CA07DC7B67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214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638" y="2130919"/>
            <a:ext cx="10365899" cy="14703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9FA8-52A8-48AD-A3B5-1506AD70A40C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A8B8-DFD8-48BC-942B-E1C255F4C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631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9FA8-52A8-48AD-A3B5-1506AD70A40C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A8B8-DFD8-48BC-942B-E1C255F4C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850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1502" y="206422"/>
            <a:ext cx="2743914" cy="43888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759" y="206422"/>
            <a:ext cx="8028490" cy="43888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9FA8-52A8-48AD-A3B5-1506AD70A40C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A8B8-DFD8-48BC-942B-E1C255F4C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05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9FA8-52A8-48AD-A3B5-1506AD70A40C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A8B8-DFD8-48BC-942B-E1C255F4C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753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35" y="4407922"/>
            <a:ext cx="10365899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335" y="2907386"/>
            <a:ext cx="10365899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72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4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91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8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6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83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80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77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9FA8-52A8-48AD-A3B5-1506AD70A40C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A8B8-DFD8-48BC-942B-E1C255F4C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04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759" y="1200428"/>
            <a:ext cx="5386202" cy="339486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9214" y="1200428"/>
            <a:ext cx="5386202" cy="339486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9FA8-52A8-48AD-A3B5-1506AD70A40C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A8B8-DFD8-48BC-942B-E1C255F4C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029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4701"/>
            <a:ext cx="10975658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535469"/>
            <a:ext cx="5388320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722" indent="0">
              <a:buNone/>
              <a:defRPr sz="2700" b="1"/>
            </a:lvl2pPr>
            <a:lvl3pPr marL="1219444" indent="0">
              <a:buNone/>
              <a:defRPr sz="2400" b="1"/>
            </a:lvl3pPr>
            <a:lvl4pPr marL="1829166" indent="0">
              <a:buNone/>
              <a:defRPr sz="2100" b="1"/>
            </a:lvl4pPr>
            <a:lvl5pPr marL="2438888" indent="0">
              <a:buNone/>
              <a:defRPr sz="2100" b="1"/>
            </a:lvl5pPr>
            <a:lvl6pPr marL="3048610" indent="0">
              <a:buNone/>
              <a:defRPr sz="2100" b="1"/>
            </a:lvl6pPr>
            <a:lvl7pPr marL="3658332" indent="0">
              <a:buNone/>
              <a:defRPr sz="2100" b="1"/>
            </a:lvl7pPr>
            <a:lvl8pPr marL="4268053" indent="0">
              <a:buNone/>
              <a:defRPr sz="2100" b="1"/>
            </a:lvl8pPr>
            <a:lvl9pPr marL="4877775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759" y="2175378"/>
            <a:ext cx="5388320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981" y="1535469"/>
            <a:ext cx="5390437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722" indent="0">
              <a:buNone/>
              <a:defRPr sz="2700" b="1"/>
            </a:lvl2pPr>
            <a:lvl3pPr marL="1219444" indent="0">
              <a:buNone/>
              <a:defRPr sz="2400" b="1"/>
            </a:lvl3pPr>
            <a:lvl4pPr marL="1829166" indent="0">
              <a:buNone/>
              <a:defRPr sz="2100" b="1"/>
            </a:lvl4pPr>
            <a:lvl5pPr marL="2438888" indent="0">
              <a:buNone/>
              <a:defRPr sz="2100" b="1"/>
            </a:lvl5pPr>
            <a:lvl6pPr marL="3048610" indent="0">
              <a:buNone/>
              <a:defRPr sz="2100" b="1"/>
            </a:lvl6pPr>
            <a:lvl7pPr marL="3658332" indent="0">
              <a:buNone/>
              <a:defRPr sz="2100" b="1"/>
            </a:lvl7pPr>
            <a:lvl8pPr marL="4268053" indent="0">
              <a:buNone/>
              <a:defRPr sz="2100" b="1"/>
            </a:lvl8pPr>
            <a:lvl9pPr marL="4877775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981" y="2175378"/>
            <a:ext cx="5390437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9FA8-52A8-48AD-A3B5-1506AD70A40C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A8B8-DFD8-48BC-942B-E1C255F4C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592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9FA8-52A8-48AD-A3B5-1506AD70A40C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A8B8-DFD8-48BC-942B-E1C255F4C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1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9FA8-52A8-48AD-A3B5-1506AD70A40C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A8B8-DFD8-48BC-942B-E1C255F4C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729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61" y="273112"/>
            <a:ext cx="4012129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974" y="273114"/>
            <a:ext cx="6817442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761" y="1435434"/>
            <a:ext cx="4012129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722" indent="0">
              <a:buNone/>
              <a:defRPr sz="1600"/>
            </a:lvl2pPr>
            <a:lvl3pPr marL="1219444" indent="0">
              <a:buNone/>
              <a:defRPr sz="1300"/>
            </a:lvl3pPr>
            <a:lvl4pPr marL="1829166" indent="0">
              <a:buNone/>
              <a:defRPr sz="1200"/>
            </a:lvl4pPr>
            <a:lvl5pPr marL="2438888" indent="0">
              <a:buNone/>
              <a:defRPr sz="1200"/>
            </a:lvl5pPr>
            <a:lvl6pPr marL="3048610" indent="0">
              <a:buNone/>
              <a:defRPr sz="1200"/>
            </a:lvl6pPr>
            <a:lvl7pPr marL="3658332" indent="0">
              <a:buNone/>
              <a:defRPr sz="1200"/>
            </a:lvl7pPr>
            <a:lvl8pPr marL="4268053" indent="0">
              <a:buNone/>
              <a:defRPr sz="1200"/>
            </a:lvl8pPr>
            <a:lvl9pPr marL="4877775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9FA8-52A8-48AD-A3B5-1506AD70A40C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A8B8-DFD8-48BC-942B-E1C255F4C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665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40" y="4801712"/>
            <a:ext cx="7317105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40" y="612916"/>
            <a:ext cx="7317105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722" indent="0">
              <a:buNone/>
              <a:defRPr sz="3700"/>
            </a:lvl2pPr>
            <a:lvl3pPr marL="1219444" indent="0">
              <a:buNone/>
              <a:defRPr sz="3200"/>
            </a:lvl3pPr>
            <a:lvl4pPr marL="1829166" indent="0">
              <a:buNone/>
              <a:defRPr sz="2700"/>
            </a:lvl4pPr>
            <a:lvl5pPr marL="2438888" indent="0">
              <a:buNone/>
              <a:defRPr sz="2700"/>
            </a:lvl5pPr>
            <a:lvl6pPr marL="3048610" indent="0">
              <a:buNone/>
              <a:defRPr sz="2700"/>
            </a:lvl6pPr>
            <a:lvl7pPr marL="3658332" indent="0">
              <a:buNone/>
              <a:defRPr sz="2700"/>
            </a:lvl7pPr>
            <a:lvl8pPr marL="4268053" indent="0">
              <a:buNone/>
              <a:defRPr sz="2700"/>
            </a:lvl8pPr>
            <a:lvl9pPr marL="4877775" indent="0">
              <a:buNone/>
              <a:defRPr sz="2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40" y="5368581"/>
            <a:ext cx="7317105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722" indent="0">
              <a:buNone/>
              <a:defRPr sz="1600"/>
            </a:lvl2pPr>
            <a:lvl3pPr marL="1219444" indent="0">
              <a:buNone/>
              <a:defRPr sz="1300"/>
            </a:lvl3pPr>
            <a:lvl4pPr marL="1829166" indent="0">
              <a:buNone/>
              <a:defRPr sz="1200"/>
            </a:lvl4pPr>
            <a:lvl5pPr marL="2438888" indent="0">
              <a:buNone/>
              <a:defRPr sz="1200"/>
            </a:lvl5pPr>
            <a:lvl6pPr marL="3048610" indent="0">
              <a:buNone/>
              <a:defRPr sz="1200"/>
            </a:lvl6pPr>
            <a:lvl7pPr marL="3658332" indent="0">
              <a:buNone/>
              <a:defRPr sz="1200"/>
            </a:lvl7pPr>
            <a:lvl8pPr marL="4268053" indent="0">
              <a:buNone/>
              <a:defRPr sz="1200"/>
            </a:lvl8pPr>
            <a:lvl9pPr marL="4877775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9FA8-52A8-48AD-A3B5-1506AD70A40C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A8B8-DFD8-48BC-942B-E1C255F4C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295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4701"/>
            <a:ext cx="10975658" cy="1143265"/>
          </a:xfrm>
          <a:prstGeom prst="rect">
            <a:avLst/>
          </a:prstGeom>
        </p:spPr>
        <p:txBody>
          <a:bodyPr vert="horz" lIns="121944" tIns="60972" rIns="121944" bIns="6097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600572"/>
            <a:ext cx="10975658" cy="4527011"/>
          </a:xfrm>
          <a:prstGeom prst="rect">
            <a:avLst/>
          </a:prstGeom>
        </p:spPr>
        <p:txBody>
          <a:bodyPr vert="horz" lIns="121944" tIns="60972" rIns="121944" bIns="6097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759" y="6357822"/>
            <a:ext cx="2845541" cy="365210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A9FA8-52A8-48AD-A3B5-1506AD70A40C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685" y="6357822"/>
            <a:ext cx="3861805" cy="365210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9875" y="6357822"/>
            <a:ext cx="2845541" cy="365210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5A8B8-DFD8-48BC-942B-E1C255F4C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50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444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91" indent="-45729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798" indent="-381076" algn="l" defTabSz="1219444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305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4027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749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3471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magpos@mail.r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mp7.e-stile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ый треугольник 21"/>
          <p:cNvSpPr/>
          <p:nvPr/>
        </p:nvSpPr>
        <p:spPr>
          <a:xfrm flipH="1">
            <a:off x="4657052" y="5925923"/>
            <a:ext cx="7538123" cy="933665"/>
          </a:xfrm>
          <a:prstGeom prst="rtTriangle">
            <a:avLst/>
          </a:prstGeom>
          <a:solidFill>
            <a:srgbClr val="BFD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spcCol="0" rtlCol="0" anchor="ctr"/>
          <a:lstStyle/>
          <a:p>
            <a:pPr algn="ctr"/>
            <a:endParaRPr lang="ru-RU"/>
          </a:p>
        </p:txBody>
      </p:sp>
      <p:sp>
        <p:nvSpPr>
          <p:cNvPr id="23" name="Прямоугольный треугольник 22"/>
          <p:cNvSpPr/>
          <p:nvPr/>
        </p:nvSpPr>
        <p:spPr>
          <a:xfrm>
            <a:off x="0" y="5925923"/>
            <a:ext cx="10611264" cy="933665"/>
          </a:xfrm>
          <a:prstGeom prst="rtTriangle">
            <a:avLst/>
          </a:prstGeom>
          <a:solidFill>
            <a:srgbClr val="014F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spcCol="0"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239614" y="745233"/>
            <a:ext cx="1824475" cy="960329"/>
            <a:chOff x="-159483" y="555526"/>
            <a:chExt cx="1368000" cy="72008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-159483" y="555526"/>
              <a:ext cx="1368000" cy="720080"/>
            </a:xfrm>
            <a:prstGeom prst="rect">
              <a:avLst/>
            </a:prstGeom>
            <a:solidFill>
              <a:srgbClr val="013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18" t="26429" r="16950" b="26383"/>
            <a:stretch/>
          </p:blipFill>
          <p:spPr>
            <a:xfrm>
              <a:off x="-129490" y="555566"/>
              <a:ext cx="1308015" cy="720000"/>
            </a:xfrm>
            <a:prstGeom prst="rect">
              <a:avLst/>
            </a:prstGeom>
          </p:spPr>
        </p:pic>
      </p:grp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0" y="871462"/>
            <a:ext cx="12195175" cy="70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2" rIns="91422" bIns="45712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chemeClr val="bg1"/>
                </a:solidFill>
                <a:latin typeface="Arial" charset="0"/>
              </a:rPr>
              <a:t>РЕСПУБЛИКАНСКОЕ АВГУСТОВСКОЕ </a:t>
            </a:r>
          </a:p>
          <a:p>
            <a:pPr algn="ctr" eaLnBrk="1" hangingPunct="1"/>
            <a:r>
              <a:rPr lang="ru-RU" b="1" dirty="0">
                <a:solidFill>
                  <a:schemeClr val="bg1"/>
                </a:solidFill>
                <a:latin typeface="Arial" charset="0"/>
              </a:rPr>
              <a:t>СОВЕЩАНИЕ ПО ОБРАЗОВАНИЮ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887" y="744797"/>
            <a:ext cx="740340" cy="961200"/>
          </a:xfrm>
          <a:prstGeom prst="rect">
            <a:avLst/>
          </a:prstGeom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097064" y="3717826"/>
            <a:ext cx="4536478" cy="7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6" tIns="45713" rIns="91426" bIns="45713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b="1" dirty="0" smtClean="0">
                <a:solidFill>
                  <a:schemeClr val="bg1"/>
                </a:solidFill>
                <a:latin typeface="Arial" charset="0"/>
              </a:rPr>
              <a:t>БАШИРОВА</a:t>
            </a:r>
          </a:p>
          <a:p>
            <a:pPr eaLnBrk="1" hangingPunct="1"/>
            <a:r>
              <a:rPr lang="ru-RU" b="1" dirty="0" smtClean="0">
                <a:solidFill>
                  <a:schemeClr val="bg1"/>
                </a:solidFill>
                <a:latin typeface="Arial" charset="0"/>
              </a:rPr>
              <a:t>Эльза </a:t>
            </a:r>
            <a:r>
              <a:rPr lang="ru-RU" b="1" dirty="0">
                <a:solidFill>
                  <a:schemeClr val="bg1"/>
                </a:solidFill>
                <a:latin typeface="Arial" charset="0"/>
              </a:rPr>
              <a:t>Владимировна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097064" y="4798491"/>
            <a:ext cx="4536478" cy="110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26" tIns="60963" rIns="121926" bIns="60963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600" b="1" dirty="0" smtClean="0">
                <a:solidFill>
                  <a:schemeClr val="bg1"/>
                </a:solidFill>
                <a:latin typeface="Arial" charset="0"/>
              </a:rPr>
              <a:t>РУКОВОДИТЕЛЬ ЦЕНТРА НЕПРЕРЫВНОГО ПОВЫШЕНИЯ ПРОФЕССИОНАЛЬНОГО МАСТЕРСТВА ПЕДАГОГИЧЕСКИХ РАБОТНИКОВ</a:t>
            </a:r>
            <a:endParaRPr lang="ru-RU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5448" y="2205658"/>
            <a:ext cx="1152428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0" rIns="91420" bIns="45710">
            <a:spAutoFit/>
          </a:bodyPr>
          <a:lstStyle/>
          <a:p>
            <a:pPr algn="ctr"/>
            <a:r>
              <a:rPr lang="ru-RU" sz="2800" b="1" dirty="0">
                <a:solidFill>
                  <a:srgbClr val="BFDBF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 реализации целевой модели наставничества </a:t>
            </a:r>
            <a:endParaRPr lang="ru-RU" sz="2800" b="1" dirty="0" smtClean="0">
              <a:solidFill>
                <a:srgbClr val="BFDBF7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BFDBF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</a:t>
            </a:r>
            <a:r>
              <a:rPr lang="ru-RU" sz="2800" b="1" dirty="0">
                <a:solidFill>
                  <a:srgbClr val="BFDBF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Республике Башкортостан</a:t>
            </a:r>
          </a:p>
        </p:txBody>
      </p:sp>
    </p:spTree>
    <p:extLst>
      <p:ext uri="{BB962C8B-B14F-4D97-AF65-F5344CB8AC3E}">
        <p14:creationId xmlns:p14="http://schemas.microsoft.com/office/powerpoint/2010/main" val="132862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955" y="119090"/>
            <a:ext cx="11233248" cy="171648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ПРОФЕССИОНАЛЬНОГО МАСТЕРСТВА ПЕДАГОГИЧЕСКИХ РАБОТНИКОВ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Текст 2"/>
          <p:cNvSpPr>
            <a:spLocks noGrp="1"/>
          </p:cNvSpPr>
          <p:nvPr>
            <p:ph type="body" idx="1"/>
          </p:nvPr>
        </p:nvSpPr>
        <p:spPr>
          <a:xfrm>
            <a:off x="6327487" y="2086951"/>
            <a:ext cx="3298492" cy="8855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 24" и "Башкортостан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проект медиахолдинга - "Классный журнал"</a:t>
            </a:r>
            <a:endParaRPr lang="ru-RU" alt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8956" y="261442"/>
            <a:ext cx="5733079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70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Популяризация роли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наставника</a:t>
            </a:r>
            <a:endParaRPr lang="ru-RU" sz="1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8898" y="514558"/>
            <a:ext cx="2295707" cy="3197813"/>
          </a:xfrm>
          <a:prstGeom prst="rect">
            <a:avLst/>
          </a:prstGeom>
        </p:spPr>
      </p:pic>
      <p:pic>
        <p:nvPicPr>
          <p:cNvPr id="1030" name="Picture 6" descr="http://mp7.e-stile.ru/www/images/fotoalbom_132_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95" y="875517"/>
            <a:ext cx="2976524" cy="197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api.rbsmi.ru/attachments/90612850d67a4258eb25cae2d178b5d0d83632d8/store/crop/0/0/1280/720/1280/720/0/24b52782898398190b7c7d677c4d984fb9ced79c2f12ad3a46564ccf87e6/6c0b3ece-0285-4957-8c80-b3cae2a354b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425" y="119090"/>
            <a:ext cx="2998198" cy="193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92" y="912103"/>
            <a:ext cx="3077081" cy="19293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21237" y="4472909"/>
            <a:ext cx="1743709" cy="22695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07277" y="4478690"/>
            <a:ext cx="1837404" cy="2247183"/>
          </a:xfrm>
          <a:prstGeom prst="rect">
            <a:avLst/>
          </a:prstGeom>
        </p:spPr>
      </p:pic>
      <p:pic>
        <p:nvPicPr>
          <p:cNvPr id="31" name="Picture 10" descr="http://mp7.e-stile.ru/www/images/fotoalbom_119_2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028" y="2921277"/>
            <a:ext cx="3198480" cy="178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7376" y="4775786"/>
            <a:ext cx="2604659" cy="1914174"/>
          </a:xfrm>
          <a:prstGeom prst="rect">
            <a:avLst/>
          </a:prstGeom>
        </p:spPr>
      </p:pic>
      <p:pic>
        <p:nvPicPr>
          <p:cNvPr id="19" name="Picture 2" descr="http://mp7.e-stile.ru/www/images/fotoalbom_135_8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495" y="4775786"/>
            <a:ext cx="2457376" cy="193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337946" y="3006196"/>
            <a:ext cx="27269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Conv_GillSansLightC"/>
              </a:rPr>
              <a:t>.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0280" y="2837479"/>
            <a:ext cx="3331696" cy="19476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5209" y="4472908"/>
            <a:ext cx="3089777" cy="221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1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9235" y="274701"/>
            <a:ext cx="8656182" cy="1325871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конкурс </a:t>
            </a:r>
            <a:r>
              <a:rPr lang="ru-RU" sz="27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«Эффективные практики наставничества в образовательных организациях Республики Башкортостан» </a:t>
            </a:r>
            <a:r>
              <a:rPr lang="ru-RU" sz="27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 smtClean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312 участников, 13 </a:t>
            </a:r>
            <a:r>
              <a:rPr lang="ru-RU" sz="2700" dirty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победителей и 30 лауреатов</a:t>
            </a:r>
            <a:r>
              <a:rPr lang="ru-RU" sz="1800" dirty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solidFill>
                <a:srgbClr val="A9D6E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 </a:t>
            </a:r>
            <a:r>
              <a:rPr lang="ru-RU" sz="1800" dirty="0" smtClean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проводился </a:t>
            </a:r>
            <a:r>
              <a:rPr lang="ru-RU" sz="1800" dirty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 этапа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заочный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 </a:t>
            </a:r>
            <a:endParaRPr lang="en-US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второй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очный этап – состоит из двух конкурсных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испытаний </a:t>
            </a: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Номинации:</a:t>
            </a:r>
            <a:endParaRPr lang="ru-RU" sz="1800" dirty="0">
              <a:solidFill>
                <a:srgbClr val="A9D6E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«Лучшая практика наставничества»       </a:t>
            </a:r>
          </a:p>
          <a:p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«Лучшая программа наставничества»</a:t>
            </a:r>
          </a:p>
          <a:p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«Лайфхаки от наставников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en-US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</a:t>
            </a:r>
            <a:r>
              <a:rPr lang="ru-RU" sz="1800" dirty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 конкурса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января – 11 февраля 2023 года – прием конкурсных материалов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февраля –17 февраля 2023 года – проведение первого этапа конкурса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февраля 2023 года – подведение итогов первого этапа конкурса;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февраля 2023 года – проведение второго этапа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конкурса;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февраля 2023 года – подведение итогов второго этапа конкурса, определение победителей и лауреатов конкурса.</a:t>
            </a:r>
          </a:p>
          <a:p>
            <a:pPr marL="0" indent="0" algn="r">
              <a:buNone/>
            </a:pPr>
            <a:endParaRPr lang="ru-RU" sz="1800" i="1" dirty="0" smtClean="0">
              <a:solidFill>
                <a:srgbClr val="A9D6E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>
              <a:solidFill>
                <a:srgbClr val="A9D6E5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6" t="26151" r="16119" b="25806"/>
          <a:stretch/>
        </p:blipFill>
        <p:spPr>
          <a:xfrm>
            <a:off x="609759" y="252295"/>
            <a:ext cx="2011458" cy="109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3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979" y="-74667"/>
            <a:ext cx="10225136" cy="1416229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Церемония награждения победителей и лауреатов республиканского конкурса «Эффективные практики наставничества в образовательных организациях Республики Башкортостан»</a:t>
            </a:r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мая 2023 года</a:t>
            </a:r>
            <a:endParaRPr lang="ru-RU" sz="18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011" y="4239921"/>
            <a:ext cx="3600400" cy="2510157"/>
          </a:xfrm>
          <a:prstGeom prst="rect">
            <a:avLst/>
          </a:prstGeom>
        </p:spPr>
      </p:pic>
      <p:pic>
        <p:nvPicPr>
          <p:cNvPr id="7172" name="Picture 4" descr="http://mp7.e-stile.ru/www/images/fotoalbom_135_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479" y="1544444"/>
            <a:ext cx="3092719" cy="232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Объект 4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8495" y="990062"/>
            <a:ext cx="4621003" cy="324985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1843" y="685800"/>
            <a:ext cx="3219990" cy="2112233"/>
          </a:xfrm>
          <a:prstGeom prst="rect">
            <a:avLst/>
          </a:prstGeom>
        </p:spPr>
      </p:pic>
      <p:pic>
        <p:nvPicPr>
          <p:cNvPr id="7174" name="Picture 6" descr="http://mp7.e-stile.ru/www/images/fotoalbom_135_6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723" y="2358156"/>
            <a:ext cx="2997422" cy="207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6048" y="4302661"/>
            <a:ext cx="3126509" cy="236614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69395" y="4608569"/>
            <a:ext cx="38247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Абсолютныйм победитель конкурса </a:t>
            </a:r>
          </a:p>
          <a:p>
            <a:pPr algn="ctr"/>
            <a:r>
              <a:rPr lang="ru-RU" sz="1800" b="1" dirty="0" smtClean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Р.И</a:t>
            </a:r>
            <a:r>
              <a:rPr lang="ru-RU" sz="1800" b="1" dirty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Мустафина</a:t>
            </a:r>
            <a:r>
              <a:rPr lang="ru-RU" sz="1800" b="1" dirty="0" smtClean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ru-RU" sz="1800" b="1" dirty="0" smtClean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начальных классов МБОУ </a:t>
            </a:r>
            <a:r>
              <a:rPr lang="ru-RU" sz="1800" b="1" dirty="0" smtClean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СОШ №</a:t>
            </a:r>
            <a:r>
              <a:rPr lang="ru-RU" sz="1800" b="1" dirty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с.Чекмагуш Чекмагушевского района </a:t>
            </a:r>
          </a:p>
        </p:txBody>
      </p:sp>
    </p:spTree>
    <p:extLst>
      <p:ext uri="{BB962C8B-B14F-4D97-AF65-F5344CB8AC3E}">
        <p14:creationId xmlns:p14="http://schemas.microsoft.com/office/powerpoint/2010/main" val="341921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4701"/>
            <a:ext cx="10975658" cy="490797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ЛУЧШИЕ  ПРАКТИКИ НАСТАВНИКИ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946" y="1053530"/>
            <a:ext cx="11593289" cy="55900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Победители в номинации : «ЛУЧШАЯ ПРАКТИКА НАСТАВНИЧЕСТВА»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Сухорукова Ольга Владимировна, музыкальный руководитель МБДОУ «Детский сад комбинированного вида № 28» ГО г.Салават РБ;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Мустафина Разима Исмагилевна, учитель начальных классов МБОУ СОШ №1 с.Чекмагуш МР Чекмагушевский район РБ ;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Дудкина </a:t>
            </a:r>
            <a:r>
              <a:rPr lang="ru-RU" sz="1400" dirty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Наталия Владимировна, преподаватель ГБПОУ Туймазинский педагогический </a:t>
            </a:r>
            <a:r>
              <a:rPr lang="ru-RU" sz="1400" dirty="0" smtClean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колледж;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Афанасьева </a:t>
            </a:r>
            <a:r>
              <a:rPr lang="ru-RU" sz="1400" dirty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Виктория Геннадиевна, старший педагог дополнительного образования МБУ ДО "Дворец детского и юношеского творчества" ГО </a:t>
            </a:r>
            <a:r>
              <a:rPr lang="ru-RU" sz="1400" dirty="0" smtClean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400" dirty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Октябрьский </a:t>
            </a:r>
            <a:r>
              <a:rPr lang="ru-RU" sz="1400" dirty="0" smtClean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РБ</a:t>
            </a:r>
          </a:p>
          <a:p>
            <a:endParaRPr lang="ru-RU" sz="1400" dirty="0" smtClean="0">
              <a:solidFill>
                <a:srgbClr val="A9D6E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Победители в номинации «ЛУЧШАЯ ПРОГРАММА НАСТАВНИЧЕСТВА»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Багаева Татьяна Сергеевна,  заведующий МБДОУ детский сад №1 «Улыбка»  г. Благовещенск РБ;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Хайбулина Людмила Викторовна, заместитель директора по УВР МОБУ СОШ с. Сусады-Эбалак МР Янаульский район РБ; 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Борисова Елена Михайловна, преподаватель ГБПОУ Кумертауский педагогический  колледж; 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Галиева </a:t>
            </a:r>
            <a:r>
              <a:rPr lang="ru-RU" sz="1400" dirty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Гюзель Ринатовна, директор МБОУ ДО </a:t>
            </a:r>
            <a:r>
              <a:rPr lang="ru-RU" sz="1400" dirty="0" smtClean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</a:t>
            </a:r>
            <a:r>
              <a:rPr lang="ru-RU" sz="1400" dirty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детского технического творчества </a:t>
            </a:r>
            <a:r>
              <a:rPr lang="ru-RU" sz="1400" dirty="0" smtClean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«Биктырыш» </a:t>
            </a:r>
            <a:r>
              <a:rPr lang="ru-RU" sz="1400" dirty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 г. Уфа </a:t>
            </a:r>
            <a:r>
              <a:rPr lang="ru-RU" sz="1400" dirty="0" smtClean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РБ</a:t>
            </a:r>
          </a:p>
          <a:p>
            <a:pPr marL="0" indent="0">
              <a:buNone/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Победители в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номинации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«ЛАЙФХАКИ ОТ НАСТАВНИКОВ», 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Тимербулатова Ольга Владимировна,  старший воспитатель МАДОУ детский сад №15 «Сказка» г.Благовещенск РБ;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Перфилова Наталья Юрьевна, директор МАОУ Школа №112 Калининский район ГО г.Уфа;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Хисаметдинова Юндуз Рамилевна, учитель начальных классов МБОУ «Гимназия им.Т.Кусимова» с.Аскарово МР Абзелиловский район РБ;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Фисенко </a:t>
            </a:r>
            <a:r>
              <a:rPr lang="ru-RU" sz="1400" dirty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Лариса Георгиевна, преподаватель ГАПОУ Башкирский колледж архитектуры, строительства и коммунального хозяйства (ГАПОУ БАСК</a:t>
            </a:r>
            <a:r>
              <a:rPr lang="ru-RU" sz="1400" dirty="0" smtClean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Насырова </a:t>
            </a:r>
            <a:r>
              <a:rPr lang="ru-RU" sz="1400" dirty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Елена Леонидовна, методист МБОУ </a:t>
            </a:r>
            <a:r>
              <a:rPr lang="ru-RU" sz="1400" dirty="0" smtClean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</a:t>
            </a:r>
            <a:r>
              <a:rPr lang="ru-RU" sz="1400" dirty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детского творчества «Исток» ГО г.Уфа </a:t>
            </a:r>
            <a:r>
              <a:rPr lang="ru-RU" sz="1400" dirty="0" smtClean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РБ.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6" t="26151" r="16119" b="25806"/>
          <a:stretch/>
        </p:blipFill>
        <p:spPr>
          <a:xfrm>
            <a:off x="345955" y="215915"/>
            <a:ext cx="1590847" cy="86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0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931" y="1298267"/>
            <a:ext cx="5544616" cy="49072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00" dirty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900" dirty="0" smtClean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5 по 6 </a:t>
            </a:r>
            <a:r>
              <a:rPr lang="ru-RU" sz="1900" dirty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апреля 2023 года </a:t>
            </a:r>
            <a:endParaRPr lang="ru-RU" sz="1900" dirty="0" smtClean="0">
              <a:solidFill>
                <a:srgbClr val="A9D6E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900" dirty="0" smtClean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Академия </a:t>
            </a:r>
            <a:r>
              <a:rPr lang="ru-RU" sz="1900" dirty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Минпросвещения </a:t>
            </a:r>
            <a:r>
              <a:rPr lang="ru-RU" sz="1900" dirty="0" smtClean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  <a:endParaRPr lang="ru-RU" sz="1900" dirty="0">
              <a:solidFill>
                <a:srgbClr val="A9D6E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900" b="1" dirty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Всероссийский марафон эффективных практик наставничества </a:t>
            </a:r>
            <a:r>
              <a:rPr lang="ru-RU" sz="1900" b="1" dirty="0" smtClean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педагогов</a:t>
            </a:r>
            <a:endParaRPr lang="ru-RU" sz="1900" dirty="0">
              <a:solidFill>
                <a:srgbClr val="A9D6E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Хайбуллина </a:t>
            </a:r>
            <a:r>
              <a:rPr lang="ru-RU" sz="1800" dirty="0">
                <a:solidFill>
                  <a:schemeClr val="bg1"/>
                </a:solidFill>
                <a:latin typeface="Arial Narrow" panose="020B0606020202030204" pitchFamily="34" charset="0"/>
              </a:rPr>
              <a:t>Людмила Викторовна</a:t>
            </a:r>
            <a:r>
              <a:rPr lang="ru-RU" sz="1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 </a:t>
            </a:r>
            <a:r>
              <a:rPr lang="ru-RU" sz="1800" dirty="0">
                <a:solidFill>
                  <a:schemeClr val="bg1"/>
                </a:solidFill>
                <a:latin typeface="Arial Narrow" panose="020B0606020202030204" pitchFamily="34" charset="0"/>
              </a:rPr>
              <a:t>(Янаульский район),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latin typeface="Arial Narrow" panose="020B0606020202030204" pitchFamily="34" charset="0"/>
              </a:rPr>
              <a:t>Борисова Еелена Михайловна (г.Кумертау)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latin typeface="Arial Narrow" panose="020B0606020202030204" pitchFamily="34" charset="0"/>
              </a:rPr>
              <a:t> Галиева Гюзель Ринатовна. </a:t>
            </a:r>
            <a:r>
              <a:rPr lang="ru-RU" sz="1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(г.Уфа Октябрььский </a:t>
            </a:r>
            <a:r>
              <a:rPr lang="ru-RU" sz="1800" dirty="0">
                <a:solidFill>
                  <a:schemeClr val="bg1"/>
                </a:solidFill>
                <a:latin typeface="Arial Narrow" panose="020B0606020202030204" pitchFamily="34" charset="0"/>
              </a:rPr>
              <a:t>район),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latin typeface="Arial Narrow" panose="020B0606020202030204" pitchFamily="34" charset="0"/>
              </a:rPr>
              <a:t>Перфилова Наталья Юрьевна (Уфа Калиниский район),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latin typeface="Arial Narrow" panose="020B0606020202030204" pitchFamily="34" charset="0"/>
              </a:rPr>
              <a:t>Дудкина Наталья Владимировна (Туймазинский район),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latin typeface="Arial Narrow" panose="020B0606020202030204" pitchFamily="34" charset="0"/>
              </a:rPr>
              <a:t>Фисенко Лариса Георгиевна ( </a:t>
            </a:r>
            <a:r>
              <a:rPr lang="ru-RU" sz="1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г. </a:t>
            </a:r>
            <a:r>
              <a:rPr lang="ru-RU" sz="1800" dirty="0">
                <a:solidFill>
                  <a:schemeClr val="bg1"/>
                </a:solidFill>
                <a:latin typeface="Arial Narrow" panose="020B0606020202030204" pitchFamily="34" charset="0"/>
              </a:rPr>
              <a:t>Уфа Орджоникидзевский район).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6" t="26151" r="16119" b="25806"/>
          <a:stretch/>
        </p:blipFill>
        <p:spPr>
          <a:xfrm>
            <a:off x="330276" y="208054"/>
            <a:ext cx="2011458" cy="10994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37547" y="208054"/>
            <a:ext cx="61645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Сборник АЦ "ФИОКО" </a:t>
            </a:r>
          </a:p>
          <a:p>
            <a:pPr algn="ctr"/>
            <a:r>
              <a:rPr lang="ru-RU" sz="2000" b="1" dirty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b="1" dirty="0" smtClean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«Лучшие </a:t>
            </a:r>
            <a:r>
              <a:rPr lang="ru-RU" sz="2000" b="1" dirty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 и практики субъектов </a:t>
            </a:r>
            <a:r>
              <a:rPr lang="ru-RU" sz="2000" b="1" dirty="0" smtClean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РФ»</a:t>
            </a:r>
            <a:endParaRPr lang="ru-RU" sz="2000" dirty="0">
              <a:solidFill>
                <a:srgbClr val="A9D6E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14851" y="1125538"/>
            <a:ext cx="62713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Борисова </a:t>
            </a:r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Елена Михайловна, преподаватель ГБПОУ Кумертауский педагогический  колледж; </a:t>
            </a:r>
            <a:endParaRPr lang="ru-RU" sz="18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Хайбулина </a:t>
            </a:r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Людмила Викторовна, заместитель директора по УВР МОБУ СОШ с. Сусады-Эбалак МР Янаульский район РБ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547" y="3849648"/>
            <a:ext cx="5832648" cy="289251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514851" y="3141762"/>
            <a:ext cx="62713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Единая региональная база данных/реестр передового педагогического опыта</a:t>
            </a:r>
            <a:endParaRPr lang="ru-RU" sz="2000" b="0" i="0" dirty="0">
              <a:solidFill>
                <a:srgbClr val="A9D6E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0276" y="5887551"/>
            <a:ext cx="55512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9D6E5"/>
                </a:solidFill>
              </a:rPr>
              <a:t>http://mp7.e-stile.ru/konkursy-professionalnogo-masterstva/</a:t>
            </a:r>
          </a:p>
        </p:txBody>
      </p:sp>
    </p:spTree>
    <p:extLst>
      <p:ext uri="{BB962C8B-B14F-4D97-AF65-F5344CB8AC3E}">
        <p14:creationId xmlns:p14="http://schemas.microsoft.com/office/powerpoint/2010/main" val="353679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962" y="333450"/>
            <a:ext cx="10975658" cy="1143265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Всероссийская научно-практическая конференция  (с международным участием) «НАУКА. ОБРАЗОВАНИЕ. ПРАКТИКА».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20 </a:t>
            </a:r>
            <a:r>
              <a:rPr lang="ru-RU" sz="2400" dirty="0">
                <a:solidFill>
                  <a:schemeClr val="bg1"/>
                </a:solidFill>
              </a:rPr>
              <a:t>апреля 2023 </a:t>
            </a:r>
            <a:r>
              <a:rPr lang="ru-RU" sz="2800" dirty="0" smtClean="0">
                <a:solidFill>
                  <a:schemeClr val="bg1"/>
                </a:solidFill>
              </a:rPr>
              <a:t>г.</a:t>
            </a: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759" y="1125538"/>
            <a:ext cx="10975658" cy="50020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Представлены </a:t>
            </a:r>
            <a:r>
              <a:rPr lang="ru-RU" sz="1800" dirty="0">
                <a:solidFill>
                  <a:schemeClr val="bg1"/>
                </a:solidFill>
              </a:rPr>
              <a:t>материалы педагогов из: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городов </a:t>
            </a:r>
            <a:r>
              <a:rPr lang="ru-RU" sz="1800" dirty="0">
                <a:solidFill>
                  <a:schemeClr val="bg1"/>
                </a:solidFill>
              </a:rPr>
              <a:t>Республики Башкортостан – Белебея, Бирска, Кумертау,  Нефтекамска, Октябрьский,  </a:t>
            </a:r>
            <a:endParaRPr lang="ru-RU" sz="1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Салавата</a:t>
            </a:r>
            <a:r>
              <a:rPr lang="ru-RU" sz="1800" dirty="0">
                <a:solidFill>
                  <a:schemeClr val="bg1"/>
                </a:solidFill>
              </a:rPr>
              <a:t>, Туймазов, Уфы;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>
                <a:solidFill>
                  <a:schemeClr val="bg1"/>
                </a:solidFill>
              </a:rPr>
              <a:t>районов Республики Башкортостан – Аургазинского, Бижбулякского, Бураевского, </a:t>
            </a:r>
            <a:endParaRPr lang="ru-RU" sz="1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Дюртюлинского</a:t>
            </a:r>
            <a:r>
              <a:rPr lang="ru-RU" sz="1800" dirty="0">
                <a:solidFill>
                  <a:schemeClr val="bg1"/>
                </a:solidFill>
              </a:rPr>
              <a:t>, Ермикеевского, Стерлитамакского, Хайбулинского, Чишминского;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городов </a:t>
            </a:r>
            <a:r>
              <a:rPr lang="ru-RU" sz="1800" dirty="0">
                <a:solidFill>
                  <a:schemeClr val="bg1"/>
                </a:solidFill>
              </a:rPr>
              <a:t>Российской Федарации – Санкт-Петербурга, Калиниграда;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стран </a:t>
            </a:r>
            <a:r>
              <a:rPr lang="ru-RU" sz="1800" dirty="0">
                <a:solidFill>
                  <a:schemeClr val="bg1"/>
                </a:solidFill>
              </a:rPr>
              <a:t>– Китай.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   </a:t>
            </a:r>
            <a:endParaRPr lang="ru-RU" sz="1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1.ФГКОУ </a:t>
            </a:r>
            <a:r>
              <a:rPr lang="ru-RU" sz="1800" dirty="0">
                <a:solidFill>
                  <a:schemeClr val="bg1"/>
                </a:solidFill>
              </a:rPr>
              <a:t>«Кронштадтский морской кадетский военный корпус Министерства обороны РФ», </a:t>
            </a:r>
            <a:endParaRPr lang="ru-RU" sz="1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г</a:t>
            </a:r>
            <a:r>
              <a:rPr lang="ru-RU" sz="1800" dirty="0">
                <a:solidFill>
                  <a:schemeClr val="bg1"/>
                </a:solidFill>
              </a:rPr>
              <a:t>. Санк-Петербург, 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 </a:t>
            </a:r>
            <a:r>
              <a:rPr lang="ru-RU" sz="1800" dirty="0" smtClean="0">
                <a:solidFill>
                  <a:schemeClr val="bg1"/>
                </a:solidFill>
              </a:rPr>
              <a:t>2.</a:t>
            </a:r>
            <a:r>
              <a:rPr lang="ru-RU" sz="1800" dirty="0">
                <a:solidFill>
                  <a:schemeClr val="bg1"/>
                </a:solidFill>
              </a:rPr>
              <a:t> ГАУ ДПО ИРО Республики Башкортостан.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 </a:t>
            </a:r>
            <a:r>
              <a:rPr lang="ru-RU" sz="1800" dirty="0" smtClean="0">
                <a:solidFill>
                  <a:schemeClr val="bg1"/>
                </a:solidFill>
              </a:rPr>
              <a:t>3.</a:t>
            </a:r>
            <a:r>
              <a:rPr lang="ru-RU" sz="1800" dirty="0">
                <a:solidFill>
                  <a:schemeClr val="bg1"/>
                </a:solidFill>
              </a:rPr>
              <a:t> ФГБОУ ВО Башкирский государственный педагогический университет им. М. Акмуллы.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 </a:t>
            </a:r>
            <a:r>
              <a:rPr lang="ru-RU" sz="1800" dirty="0" smtClean="0">
                <a:solidFill>
                  <a:schemeClr val="bg1"/>
                </a:solidFill>
              </a:rPr>
              <a:t>4.</a:t>
            </a:r>
            <a:r>
              <a:rPr lang="ru-RU" sz="1800" dirty="0">
                <a:solidFill>
                  <a:schemeClr val="bg1"/>
                </a:solidFill>
              </a:rPr>
              <a:t> ФГКОУ ВО УЮИ МВД России, Уфимский ЮИ МВД.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 </a:t>
            </a:r>
            <a:r>
              <a:rPr lang="ru-RU" sz="1800" dirty="0" smtClean="0">
                <a:solidFill>
                  <a:schemeClr val="bg1"/>
                </a:solidFill>
              </a:rPr>
              <a:t>5.</a:t>
            </a:r>
            <a:r>
              <a:rPr lang="ru-RU" sz="1800" dirty="0">
                <a:solidFill>
                  <a:schemeClr val="bg1"/>
                </a:solidFill>
              </a:rPr>
              <a:t> Военный учебно-научный центр ВМФ «Военно-морская академия» (филиал, г. Калининград</a:t>
            </a:r>
            <a:r>
              <a:rPr lang="ru-RU" sz="1800" dirty="0" smtClean="0">
                <a:solidFill>
                  <a:schemeClr val="bg1"/>
                </a:solidFill>
              </a:rPr>
              <a:t>)</a:t>
            </a:r>
            <a:r>
              <a:rPr lang="ru-RU" sz="1800" dirty="0">
                <a:solidFill>
                  <a:schemeClr val="bg1"/>
                </a:solidFill>
              </a:rPr>
              <a:t/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 </a:t>
            </a:r>
            <a:r>
              <a:rPr lang="ru-RU" sz="1800" dirty="0" smtClean="0">
                <a:solidFill>
                  <a:schemeClr val="bg1"/>
                </a:solidFill>
              </a:rPr>
              <a:t>6.</a:t>
            </a:r>
            <a:r>
              <a:rPr lang="ru-RU" sz="1800" dirty="0">
                <a:solidFill>
                  <a:schemeClr val="bg1"/>
                </a:solidFill>
              </a:rPr>
              <a:t> ФГКОУ ВО Уфимский государственный университет, г. Уфа.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 </a:t>
            </a:r>
            <a:r>
              <a:rPr lang="ru-RU" sz="1800" dirty="0" smtClean="0">
                <a:solidFill>
                  <a:schemeClr val="bg1"/>
                </a:solidFill>
              </a:rPr>
              <a:t>7.</a:t>
            </a:r>
            <a:r>
              <a:rPr lang="ru-RU" sz="1800" dirty="0">
                <a:solidFill>
                  <a:schemeClr val="bg1"/>
                </a:solidFill>
              </a:rPr>
              <a:t> Китайский нефтяной университет (Хуандун), г. Циндао, Китай.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 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003" y="909514"/>
            <a:ext cx="2068889" cy="290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7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p7.e-stile.ru/www/images/fotoalbom_142_2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57" y="1370711"/>
            <a:ext cx="3505675" cy="251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mp7.e-stile.ru/www/images/fotoalbom_142_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799" y="1013518"/>
            <a:ext cx="3120817" cy="208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mp7.e-stile.ru/www/images/fotoalbom_142_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876" y="4151142"/>
            <a:ext cx="3705679" cy="251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9646" y="-37541"/>
            <a:ext cx="108064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Региональные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обсуждения 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26.05.-20.06. 2023 г.: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Мотивация труда наставников», «Ассоциация наставников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Профстандарт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«Наставник», «Квалификационные требования к осуществлению наставнической деятельности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52" name="Picture 8" descr="Региональные обсуждения по темам: «Мотивация труда наставников», «Ассоциация наставников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54" y="4127476"/>
            <a:ext cx="3559078" cy="254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mp7.e-stile.ru/www/images/fotoalbom_138_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603" y="1370710"/>
            <a:ext cx="3662346" cy="252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http://mp7.e-stile.ru/www/images/fotoalbom_142_24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243" y="2919298"/>
            <a:ext cx="3082079" cy="205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http://mp7.e-stile.ru/www/images/fotoalbom_142_26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748" y="4665013"/>
            <a:ext cx="3432917" cy="200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17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923" y="621482"/>
            <a:ext cx="13769153" cy="58638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 РЕАЛИЗУЕТСЯ ЦЕЛЕВАЯ МОДЕЛЬ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НАСТАВНИЧЕСТВА В</a:t>
            </a:r>
            <a:endParaRPr lang="ru-RU" sz="2000" dirty="0">
              <a:solidFill>
                <a:schemeClr val="tx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922114"/>
              </p:ext>
            </p:extLst>
          </p:nvPr>
        </p:nvGraphicFramePr>
        <p:xfrm>
          <a:off x="120923" y="4424646"/>
          <a:ext cx="11438657" cy="2382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8657"/>
              </a:tblGrid>
              <a:tr h="2382709">
                <a:tc>
                  <a:txBody>
                    <a:bodyPr/>
                    <a:lstStyle/>
                    <a:p>
                      <a:pPr marL="0" marR="0" lvl="0" indent="0" algn="l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городах – Белебей, Бирск, Кумертау,  Мелеуз, Нефтекамск, Октябрьский,  Салават, Сибай, Туймазы, Уфа;</a:t>
                      </a:r>
                      <a:br>
                        <a:rPr lang="ru-RU" sz="20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районах – Аургазинский, Баймакский, Белокатайский, Бижбулякского, Бураевский, Благовещенский Давлекановский, Дюртюлинский, Ермикеевский, Караидельский, Стерлитамакский, Туймазинский,</a:t>
                      </a:r>
                      <a:r>
                        <a:rPr lang="ru-RU" sz="20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Хайбуллинский, Чекмагушевский, Чишминский, Янаульский. 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9759" y="274702"/>
            <a:ext cx="7983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Вебинары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«Час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наставничества» </a:t>
            </a:r>
            <a:endParaRPr lang="ru-RU" dirty="0"/>
          </a:p>
        </p:txBody>
      </p:sp>
      <p:pic>
        <p:nvPicPr>
          <p:cNvPr id="1026" name="Picture 2" descr="Час наставничества. 25.04.2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356" y="1118237"/>
            <a:ext cx="2991984" cy="224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936" y="274701"/>
            <a:ext cx="5674022" cy="389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38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1217" y="274701"/>
            <a:ext cx="8964200" cy="1930957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Ожидаемые результаты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внедрения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наставничества:</a:t>
            </a:r>
            <a:b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759" y="1307508"/>
            <a:ext cx="10975658" cy="4820075"/>
          </a:xfrm>
        </p:spPr>
        <p:txBody>
          <a:bodyPr>
            <a:normAutofit fontScale="92500" lnSpcReduction="10000"/>
          </a:bodyPr>
          <a:lstStyle/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увеличение доли педагогов, вовлеченных в процесс наставничества;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построение открытой среды наставничества педагогических работников, партнерского взаимодействия среди всех субъектов наставнической деятельности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x-non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</a:t>
            </a:r>
            <a:r>
              <a:rPr lang="x-non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профессионального мастерства педагогов, развитие профессиональных инициатив и активности;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x-none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сокращение </a:t>
            </a:r>
            <a:r>
              <a:rPr lang="x-none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времен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на</a:t>
            </a:r>
            <a:r>
              <a:rPr lang="x-none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адаптаци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ю</a:t>
            </a:r>
            <a:r>
              <a:rPr lang="x-none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молодого/начинающего педагога в профессиональной среде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x-none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закрепление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молодых/начинающих педагогов</a:t>
            </a:r>
            <a:r>
              <a:rPr lang="x-none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образовательной </a:t>
            </a:r>
            <a:r>
              <a:rPr lang="x-none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организации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</a:t>
            </a:r>
            <a:r>
              <a:rPr lang="x-non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уровня профессиональной компетентности педагогов при решении новых или нестандартных </a:t>
            </a:r>
            <a:r>
              <a:rPr lang="x-non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6" t="26151" r="16119" b="25806"/>
          <a:stretch/>
        </p:blipFill>
        <p:spPr>
          <a:xfrm>
            <a:off x="330276" y="208054"/>
            <a:ext cx="2011458" cy="109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4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923" y="405458"/>
            <a:ext cx="11737304" cy="6085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A9D6E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Задачи на 2023/2024 уч.год: </a:t>
            </a: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Реализовать </a:t>
            </a:r>
            <a:r>
              <a:rPr lang="ru-RU" sz="200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целевую модель 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наставничества в   100 %  образовательных  организациях РБ.</a:t>
            </a:r>
          </a:p>
          <a:p>
            <a:pPr marL="457200" indent="-457200">
              <a:lnSpc>
                <a:spcPct val="107000"/>
              </a:lnSpc>
              <a:buFontTx/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</a:t>
            </a:r>
            <a:r>
              <a:rPr lang="x-none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прочни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ть</a:t>
            </a:r>
            <a:r>
              <a:rPr lang="x-none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связ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ь  БГПУ им. М. Акмуллы и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прочих </a:t>
            </a:r>
            <a:r>
              <a:rPr lang="x-none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вузов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x-none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ссузов со школой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иными образовательными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организациями для</a:t>
            </a:r>
            <a:r>
              <a:rPr lang="x-none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профессионального развития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роста молодых педагогов. </a:t>
            </a:r>
          </a:p>
          <a:p>
            <a:pPr marL="457200" indent="-457200">
              <a:lnSpc>
                <a:spcPct val="107000"/>
              </a:lnSpc>
              <a:buFontTx/>
              <a:buAutoNum type="arabicPeriod"/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Методическим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службам:</a:t>
            </a:r>
          </a:p>
          <a:p>
            <a:pPr>
              <a:lnSpc>
                <a:spcPct val="107000"/>
              </a:lnSpc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функционирование системы поддержки молодых специалистов на основе разработки и реализации адресных персонализированных программ и ИОМ; </a:t>
            </a:r>
          </a:p>
          <a:p>
            <a:pPr>
              <a:lnSpc>
                <a:spcPct val="107000"/>
              </a:lnSpc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активизировать  и популяризировать  деятельность наставников через </a:t>
            </a:r>
            <a:r>
              <a:rPr lang="x-none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научно-методическ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ую</a:t>
            </a:r>
            <a:r>
              <a:rPr lang="x-none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социальную </a:t>
            </a:r>
            <a:r>
              <a:rPr lang="x-none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активност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ь</a:t>
            </a:r>
            <a:r>
              <a:rPr lang="x-none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педагогических работников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объеденить 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профессиональное педагогическое сообщество в Клуб наставников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диссеминации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лучшего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опыта.</a:t>
            </a:r>
          </a:p>
          <a:p>
            <a:pPr>
              <a:lnSpc>
                <a:spcPct val="107000"/>
              </a:lnSpc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продолжить деятельность школ  молодого педагога для  развития </a:t>
            </a:r>
            <a:r>
              <a:rPr lang="x-non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профессиональных инициатив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Педагогам-наставникам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образовательных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 развивать творческий потенциал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молодых педагогов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</a:pP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ru-RU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33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5665539" y="3069754"/>
            <a:ext cx="6408712" cy="3528392"/>
          </a:xfrm>
        </p:spPr>
        <p:txBody>
          <a:bodyPr>
            <a:normAutofit/>
          </a:bodyPr>
          <a:lstStyle/>
          <a:p>
            <a:r>
              <a:rPr lang="ru-RU" altLang="ru-RU" sz="2400" dirty="0" smtClean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Федеральные проекты</a:t>
            </a:r>
            <a:br>
              <a:rPr lang="ru-RU" altLang="ru-RU" sz="2400" dirty="0" smtClean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dirty="0" smtClean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нацпроекта «Образование» </a:t>
            </a:r>
            <a:br>
              <a:rPr lang="ru-RU" altLang="ru-RU" sz="2400" dirty="0" smtClean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dirty="0" smtClean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наставничестве :</a:t>
            </a:r>
            <a:r>
              <a:rPr lang="ru-RU" alt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«Современая школа»,</a:t>
            </a:r>
            <a:br>
              <a:rPr lang="ru-RU" alt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«Социальные лифты для каждого», </a:t>
            </a:r>
            <a:br>
              <a:rPr lang="ru-RU" alt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«Социальная активность»</a:t>
            </a:r>
            <a:br>
              <a:rPr lang="ru-RU" alt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947" y="384501"/>
            <a:ext cx="4896544" cy="6107421"/>
          </a:xfrm>
        </p:spPr>
      </p:pic>
      <p:pic>
        <p:nvPicPr>
          <p:cNvPr id="614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603" y="384501"/>
            <a:ext cx="2924852" cy="250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37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Дата 1"/>
          <p:cNvSpPr>
            <a:spLocks noGrp="1"/>
          </p:cNvSpPr>
          <p:nvPr>
            <p:ph type="dt" sz="quarter" idx="10"/>
          </p:nvPr>
        </p:nvSpPr>
        <p:spPr bwMode="auto">
          <a:xfrm>
            <a:off x="7681763" y="6310114"/>
            <a:ext cx="2845541" cy="3652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099" indent="-28580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229" indent="-22864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520" indent="-22864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811" indent="-22864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5103" indent="-2286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2394" indent="-2286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686" indent="-2286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977" indent="-2286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ru-RU" altLang="ru-RU" sz="1100" dirty="0" smtClean="0">
                <a:solidFill>
                  <a:schemeClr val="tx2">
                    <a:lumMod val="75000"/>
                  </a:schemeClr>
                </a:solidFill>
              </a:rPr>
              <a:t>2023</a:t>
            </a:r>
            <a:endParaRPr lang="ru-RU" alt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330276" y="981522"/>
            <a:ext cx="11383936" cy="522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</a:pPr>
            <a:endParaRPr lang="ru-RU" alt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altLang="ru-RU" b="1" dirty="0">
                <a:solidFill>
                  <a:srgbClr val="A9D6E5"/>
                </a:solidFill>
                <a:cs typeface="Arial" panose="020B0604020202020204" pitchFamily="34" charset="0"/>
              </a:rPr>
              <a:t>РЕГИОНАЛЬНЫЕ КООРДИНАТОРЫ </a:t>
            </a:r>
          </a:p>
          <a:p>
            <a:pPr algn="ctr">
              <a:lnSpc>
                <a:spcPct val="115000"/>
              </a:lnSpc>
            </a:pPr>
            <a:r>
              <a:rPr lang="ru-RU" altLang="ru-RU" b="1" dirty="0">
                <a:solidFill>
                  <a:srgbClr val="A9D6E5"/>
                </a:solidFill>
                <a:cs typeface="Arial" panose="020B0604020202020204" pitchFamily="34" charset="0"/>
              </a:rPr>
              <a:t>РЕАЛИЗАЦИИ ПРОГРАММЫ НАСТАВНИЧЕСТВА: </a:t>
            </a:r>
          </a:p>
          <a:p>
            <a:pPr algn="just">
              <a:lnSpc>
                <a:spcPct val="115000"/>
              </a:lnSpc>
            </a:pPr>
            <a:endParaRPr lang="ru-RU" altLang="ru-RU" sz="1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endParaRPr lang="ru-RU" altLang="ru-RU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ru-RU" altLang="ru-R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педагогических </a:t>
            </a:r>
            <a:r>
              <a:rPr lang="ru-RU" altLang="ru-RU" sz="2000" dirty="0">
                <a:solidFill>
                  <a:schemeClr val="bg1"/>
                </a:solidFill>
                <a:cs typeface="Arial" panose="020B0604020202020204" pitchFamily="34" charset="0"/>
              </a:rPr>
              <a:t>работников общеобразовательных организаций </a:t>
            </a:r>
            <a:r>
              <a:rPr lang="ru-RU" altLang="ru-R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– </a:t>
            </a:r>
            <a:r>
              <a:rPr lang="ru-RU" altLang="ru-RU" sz="2000" dirty="0">
                <a:solidFill>
                  <a:schemeClr val="bg1"/>
                </a:solidFill>
                <a:cs typeface="Arial" panose="020B0604020202020204" pitchFamily="34" charset="0"/>
              </a:rPr>
              <a:t>Насертдинов Сагит Калимуллович, </a:t>
            </a:r>
            <a:r>
              <a:rPr lang="ru-RU" altLang="ru-R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преподаватель ЦНППМПР </a:t>
            </a:r>
            <a:r>
              <a:rPr lang="ru-RU" altLang="ru-RU" sz="2000" dirty="0">
                <a:solidFill>
                  <a:schemeClr val="bg1"/>
                </a:solidFill>
                <a:cs typeface="Arial" panose="020B0604020202020204" pitchFamily="34" charset="0"/>
              </a:rPr>
              <a:t>ГБПОУ </a:t>
            </a:r>
            <a:r>
              <a:rPr lang="ru-RU" altLang="ru-R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УМПК, </a:t>
            </a:r>
            <a:endParaRPr lang="ru-RU" altLang="ru-RU" sz="2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endParaRPr lang="ru-RU" altLang="ru-RU" sz="20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ru-RU" altLang="ru-R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педагогических </a:t>
            </a:r>
            <a:r>
              <a:rPr lang="ru-RU" altLang="ru-RU" sz="2000" dirty="0">
                <a:solidFill>
                  <a:schemeClr val="bg1"/>
                </a:solidFill>
                <a:cs typeface="Arial" panose="020B0604020202020204" pitchFamily="34" charset="0"/>
              </a:rPr>
              <a:t>работников образовательных организаций дополнительного образования – Михайлова Татьяна Юрьевна, начальник отдела реализации программ и методического </a:t>
            </a:r>
            <a:r>
              <a:rPr lang="ru-RU" altLang="ru-R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обеспечения ГАУ </a:t>
            </a:r>
            <a:r>
              <a:rPr lang="ru-RU" altLang="ru-RU" sz="2000" dirty="0">
                <a:solidFill>
                  <a:schemeClr val="bg1"/>
                </a:solidFill>
                <a:cs typeface="Arial" panose="020B0604020202020204" pitchFamily="34" charset="0"/>
              </a:rPr>
              <a:t>ДПО </a:t>
            </a:r>
            <a:r>
              <a:rPr lang="ru-RU" altLang="ru-R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РМЦДО РБ.</a:t>
            </a:r>
          </a:p>
          <a:p>
            <a:pPr algn="just">
              <a:lnSpc>
                <a:spcPct val="115000"/>
              </a:lnSpc>
            </a:pPr>
            <a:endParaRPr lang="ru-RU" altLang="ru-RU" sz="20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ru-RU" altLang="ru-R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педагогических </a:t>
            </a:r>
            <a:r>
              <a:rPr lang="ru-RU" altLang="ru-RU" sz="2000" dirty="0">
                <a:solidFill>
                  <a:schemeClr val="bg1"/>
                </a:solidFill>
                <a:cs typeface="Arial" panose="020B0604020202020204" pitchFamily="34" charset="0"/>
              </a:rPr>
              <a:t>работников образовательных организаций среднего профессионального образования – Калямова Диана Тагирьяновна, </a:t>
            </a:r>
            <a:r>
              <a:rPr lang="ru-RU" altLang="ru-R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методист</a:t>
            </a:r>
            <a:r>
              <a:rPr lang="ru-RU" altLang="ru-RU" sz="20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altLang="ru-R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ГАУ </a:t>
            </a:r>
            <a:r>
              <a:rPr lang="ru-RU" altLang="ru-RU" sz="2000" dirty="0">
                <a:solidFill>
                  <a:schemeClr val="bg1"/>
                </a:solidFill>
                <a:cs typeface="Arial" panose="020B0604020202020204" pitchFamily="34" charset="0"/>
              </a:rPr>
              <a:t>ДПО </a:t>
            </a:r>
            <a:r>
              <a:rPr lang="ru-RU" altLang="ru-R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ЦОПП РБ</a:t>
            </a:r>
            <a:endParaRPr lang="ru-RU" altLang="ru-RU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6" t="26151" r="16119" b="25806"/>
          <a:stretch/>
        </p:blipFill>
        <p:spPr>
          <a:xfrm>
            <a:off x="330276" y="208054"/>
            <a:ext cx="2011458" cy="109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5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1524529" y="500180"/>
            <a:ext cx="7859944" cy="1587"/>
          </a:xfrm>
          <a:prstGeom prst="line">
            <a:avLst/>
          </a:prstGeom>
          <a:noFill/>
          <a:ln w="19080" cap="flat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1524529" y="544640"/>
            <a:ext cx="7859944" cy="1587"/>
          </a:xfrm>
          <a:prstGeom prst="line">
            <a:avLst/>
          </a:prstGeom>
          <a:noFill/>
          <a:ln w="19080" cap="flat">
            <a:solidFill>
              <a:srgbClr val="2B953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649315" y="2230884"/>
            <a:ext cx="9146117" cy="171489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tabLst>
                <a:tab pos="724045" algn="l"/>
                <a:tab pos="1448090" algn="l"/>
                <a:tab pos="2172134" algn="l"/>
                <a:tab pos="2896179" algn="l"/>
                <a:tab pos="3620224" algn="l"/>
                <a:tab pos="4344269" algn="l"/>
                <a:tab pos="5068313" algn="l"/>
                <a:tab pos="5792358" algn="l"/>
                <a:tab pos="6516403" algn="l"/>
                <a:tab pos="7240448" algn="l"/>
                <a:tab pos="7964493" algn="l"/>
                <a:tab pos="8688537" algn="l"/>
              </a:tabLst>
            </a:pPr>
            <a:r>
              <a:rPr lang="ru-RU" sz="4801">
                <a:solidFill>
                  <a:srgbClr val="000000"/>
                </a:solidFill>
                <a:latin typeface="Georgia" pitchFamily="16" charset="0"/>
              </a:rPr>
              <a:t> </a:t>
            </a:r>
            <a:br>
              <a:rPr lang="ru-RU" sz="4801">
                <a:solidFill>
                  <a:srgbClr val="000000"/>
                </a:solidFill>
                <a:latin typeface="Georgia" pitchFamily="16" charset="0"/>
              </a:rPr>
            </a:br>
            <a:endParaRPr lang="ru-RU" sz="4801">
              <a:solidFill>
                <a:srgbClr val="000000"/>
              </a:solidFill>
              <a:latin typeface="Georgia" pitchFamily="16" charset="0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1175628" y="1232390"/>
            <a:ext cx="8231505" cy="321543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ts val="363"/>
              </a:spcBef>
              <a:tabLst>
                <a:tab pos="724045" algn="l"/>
                <a:tab pos="1448090" algn="l"/>
                <a:tab pos="2172134" algn="l"/>
                <a:tab pos="2896179" algn="l"/>
                <a:tab pos="3620224" algn="l"/>
                <a:tab pos="4344269" algn="l"/>
                <a:tab pos="5068313" algn="l"/>
                <a:tab pos="5792358" algn="l"/>
                <a:tab pos="6516403" algn="l"/>
                <a:tab pos="7240448" algn="l"/>
                <a:tab pos="7964493" algn="l"/>
              </a:tabLst>
            </a:pPr>
            <a:endParaRPr lang="ru-RU" sz="3201">
              <a:solidFill>
                <a:srgbClr val="000000"/>
              </a:solidFill>
              <a:latin typeface="Calibri" charset="0"/>
            </a:endParaRPr>
          </a:p>
          <a:p>
            <a:pPr algn="ctr">
              <a:spcBef>
                <a:spcPts val="363"/>
              </a:spcBef>
              <a:tabLst>
                <a:tab pos="724045" algn="l"/>
                <a:tab pos="1448090" algn="l"/>
                <a:tab pos="2172134" algn="l"/>
                <a:tab pos="2896179" algn="l"/>
                <a:tab pos="3620224" algn="l"/>
                <a:tab pos="4344269" algn="l"/>
                <a:tab pos="5068313" algn="l"/>
                <a:tab pos="5792358" algn="l"/>
                <a:tab pos="6516403" algn="l"/>
                <a:tab pos="7240448" algn="l"/>
                <a:tab pos="7964493" algn="l"/>
              </a:tabLst>
            </a:pPr>
            <a:endParaRPr lang="ru-RU" sz="3201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2641203" y="1519850"/>
            <a:ext cx="6708337" cy="156848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21" tIns="45010" rIns="90021" bIns="45010">
            <a:spAutoFit/>
          </a:bodyPr>
          <a:lstStyle/>
          <a:p>
            <a:pPr algn="ctr">
              <a:tabLst>
                <a:tab pos="724045" algn="l"/>
                <a:tab pos="1448090" algn="l"/>
                <a:tab pos="2172134" algn="l"/>
                <a:tab pos="2896179" algn="l"/>
                <a:tab pos="3620224" algn="l"/>
                <a:tab pos="4344269" algn="l"/>
                <a:tab pos="5068313" algn="l"/>
                <a:tab pos="5792358" algn="l"/>
              </a:tabLst>
            </a:pPr>
            <a:r>
              <a:rPr lang="ru-RU" sz="4801" b="1" dirty="0" smtClean="0">
                <a:solidFill>
                  <a:schemeClr val="bg1"/>
                </a:solidFill>
                <a:latin typeface="Times New Roman" pitchFamily="16" charset="0"/>
              </a:rPr>
              <a:t>Благодарю</a:t>
            </a:r>
            <a:r>
              <a:rPr lang="ru-RU" sz="4801" b="1" dirty="0">
                <a:solidFill>
                  <a:schemeClr val="bg1"/>
                </a:solidFill>
                <a:latin typeface="Times New Roman" pitchFamily="16" charset="0"/>
              </a:rPr>
              <a:t/>
            </a:r>
            <a:br>
              <a:rPr lang="ru-RU" sz="4801" b="1" dirty="0">
                <a:solidFill>
                  <a:schemeClr val="bg1"/>
                </a:solidFill>
                <a:latin typeface="Times New Roman" pitchFamily="16" charset="0"/>
              </a:rPr>
            </a:br>
            <a:r>
              <a:rPr lang="ru-RU" sz="4801" b="1" dirty="0">
                <a:solidFill>
                  <a:schemeClr val="bg1"/>
                </a:solidFill>
                <a:latin typeface="Times New Roman" pitchFamily="16" charset="0"/>
              </a:rPr>
              <a:t>за внимание!</a:t>
            </a:r>
          </a:p>
        </p:txBody>
      </p:sp>
      <p:sp>
        <p:nvSpPr>
          <p:cNvPr id="2" name="Прямоугольник 1"/>
          <p:cNvSpPr/>
          <p:nvPr/>
        </p:nvSpPr>
        <p:spPr>
          <a:xfrm rot="10800000" flipH="1" flipV="1">
            <a:off x="5089475" y="3818956"/>
            <a:ext cx="66967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непрерывного повышения профессионального мастерства педагогических работников</a:t>
            </a:r>
          </a:p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ГБПОУ Уфимский многопрофильный профессиональный колледж</a:t>
            </a:r>
          </a:p>
          <a:p>
            <a:pPr fontAlgn="ctr"/>
            <a:endParaRPr 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г.Уфа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ул. Российская, 100/3</a:t>
            </a:r>
          </a:p>
          <a:p>
            <a:pPr fontAlgn="ctr"/>
            <a:endParaRPr lang="ru-RU" sz="1600" u="sng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fontAlgn="ctr"/>
            <a:r>
              <a:rPr lang="en-US" sz="160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magpos@mail.ru</a:t>
            </a:r>
            <a:endParaRPr lang="en-US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://mp7.e-stile.ru</a:t>
            </a:r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endParaRPr lang="ru-RU" sz="16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75325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64939" y="165209"/>
            <a:ext cx="1824475" cy="960329"/>
            <a:chOff x="-159483" y="555526"/>
            <a:chExt cx="1368000" cy="72008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-159483" y="555526"/>
              <a:ext cx="1368000" cy="720080"/>
            </a:xfrm>
            <a:prstGeom prst="rect">
              <a:avLst/>
            </a:prstGeom>
            <a:solidFill>
              <a:srgbClr val="013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18" t="26429" r="16950" b="26383"/>
            <a:stretch/>
          </p:blipFill>
          <p:spPr>
            <a:xfrm>
              <a:off x="-129490" y="555566"/>
              <a:ext cx="1308015" cy="720000"/>
            </a:xfrm>
            <a:prstGeom prst="rect">
              <a:avLst/>
            </a:prstGeom>
          </p:spPr>
        </p:pic>
      </p:grp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164082049"/>
              </p:ext>
            </p:extLst>
          </p:nvPr>
        </p:nvGraphicFramePr>
        <p:xfrm>
          <a:off x="264939" y="1845618"/>
          <a:ext cx="1152128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281163" y="621482"/>
            <a:ext cx="88569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СИСТЕМЫ НАСТАВНИЧЕСТВА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ПЕДАГОГИЧЕСКИХ РАБОТНИКОВ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38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939" y="117426"/>
            <a:ext cx="11737304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8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3171" y="274701"/>
            <a:ext cx="9232246" cy="96737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x-none" sz="2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сновные субъекты наставнической деятельности</a:t>
            </a:r>
            <a:r>
              <a:rPr lang="ru-RU" sz="2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образовательной организации </a:t>
            </a:r>
            <a:r>
              <a:rPr lang="ru-RU" sz="2200" b="1" dirty="0" smtClean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b="1" dirty="0" smtClean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</a:t>
            </a:r>
            <a:endParaRPr lang="ru-RU" sz="2400" b="1" dirty="0">
              <a:solidFill>
                <a:srgbClr val="A9D6E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9315" y="6234170"/>
            <a:ext cx="83529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проводился согласно письму Министерства образования и науки Республики Башкортостан от 19.04.2023 г. М08-08-2885</a:t>
            </a:r>
            <a:r>
              <a:rPr lang="ru-RU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Объект 3">
            <a:extLst>
              <a:ext uri="{FF2B5EF4-FFF2-40B4-BE49-F238E27FC236}">
                <a16:creationId xmlns:a16="http://schemas.microsoft.com/office/drawing/2014/main" xmlns="" id="{B7236F75-5AA4-4631-836F-0AF65A6962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802773"/>
              </p:ext>
            </p:extLst>
          </p:nvPr>
        </p:nvGraphicFramePr>
        <p:xfrm>
          <a:off x="120923" y="2925738"/>
          <a:ext cx="4104456" cy="3258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170776"/>
              </p:ext>
            </p:extLst>
          </p:nvPr>
        </p:nvGraphicFramePr>
        <p:xfrm>
          <a:off x="3865339" y="1600201"/>
          <a:ext cx="7992888" cy="19864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1691"/>
                <a:gridCol w="1760717"/>
                <a:gridCol w="2062665"/>
                <a:gridCol w="2257815"/>
              </a:tblGrid>
              <a:tr h="11815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</a:t>
                      </a:r>
                      <a:r>
                        <a:rPr lang="ru-RU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наставников (чел.)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дошкольные 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образовательные организации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общеобразовательные организации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организации 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дополнительного образования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049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4079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1535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2279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094509"/>
              </p:ext>
            </p:extLst>
          </p:nvPr>
        </p:nvGraphicFramePr>
        <p:xfrm>
          <a:off x="3865339" y="4221882"/>
          <a:ext cx="7992887" cy="1872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6224"/>
                <a:gridCol w="1728192"/>
                <a:gridCol w="2016224"/>
                <a:gridCol w="2232247"/>
              </a:tblGrid>
              <a:tr h="12969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Всего </a:t>
                      </a:r>
                      <a:endParaRPr lang="ru-RU" sz="1400" b="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количество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закрепленных наставнических пар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дошкольные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образовательные организации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общеобразовательные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организации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организации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дополнительного образования</a:t>
                      </a:r>
                    </a:p>
                  </a:txBody>
                  <a:tcPr marL="68580" marR="68580" marT="0" marB="0"/>
                </a:tc>
              </a:tr>
              <a:tr h="5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3934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2164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270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0" y="14727"/>
            <a:ext cx="1824475" cy="960329"/>
            <a:chOff x="-159483" y="555526"/>
            <a:chExt cx="1368000" cy="72008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-159483" y="555526"/>
              <a:ext cx="1368000" cy="720080"/>
            </a:xfrm>
            <a:prstGeom prst="rect">
              <a:avLst/>
            </a:prstGeom>
            <a:solidFill>
              <a:srgbClr val="013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18" t="26429" r="16950" b="26383"/>
            <a:stretch/>
          </p:blipFill>
          <p:spPr>
            <a:xfrm>
              <a:off x="-129490" y="555566"/>
              <a:ext cx="1308015" cy="720000"/>
            </a:xfrm>
            <a:prstGeom prst="rect">
              <a:avLst/>
            </a:prstGeom>
          </p:spPr>
        </p:pic>
      </p:grpSp>
      <p:sp>
        <p:nvSpPr>
          <p:cNvPr id="14" name="Прямоугольник 13"/>
          <p:cNvSpPr/>
          <p:nvPr/>
        </p:nvSpPr>
        <p:spPr>
          <a:xfrm>
            <a:off x="10418067" y="1082582"/>
            <a:ext cx="15841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Таблица 1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418067" y="3765760"/>
            <a:ext cx="15121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Таблица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36947" y="1421136"/>
            <a:ext cx="331236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Руководитель образовательной организации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общее руководство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координация 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внедрения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системы  наставничества</a:t>
            </a:r>
          </a:p>
          <a:p>
            <a:r>
              <a:rPr lang="ru-RU" sz="1400" dirty="0" smtClean="0">
                <a:solidFill>
                  <a:srgbClr val="A9D6E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1400" dirty="0">
              <a:solidFill>
                <a:srgbClr val="A9D6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35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>
          <a:xfrm>
            <a:off x="5161483" y="6166098"/>
            <a:ext cx="2845541" cy="365210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336947" y="357556"/>
            <a:ext cx="10873207" cy="5761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493" algn="ctr">
              <a:lnSpc>
                <a:spcPct val="115000"/>
              </a:lnSpc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ЭТАПЫ РЕАЛИЗАЦИИ </a:t>
            </a:r>
          </a:p>
          <a:p>
            <a:pPr indent="540493" algn="ctr">
              <a:lnSpc>
                <a:spcPct val="115000"/>
              </a:lnSpc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ЦЕЛЕВОЙ МОДЕЛИ НАСТАВНИЧЕСТВА</a:t>
            </a:r>
          </a:p>
          <a:p>
            <a:pPr indent="540493" algn="ctr">
              <a:lnSpc>
                <a:spcPct val="115000"/>
              </a:lnSpc>
            </a:pP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493" algn="just">
              <a:lnSpc>
                <a:spcPct val="115000"/>
              </a:lnSpc>
            </a:pPr>
            <a:r>
              <a:rPr lang="ru-RU" sz="2000" b="1" dirty="0" smtClean="0">
                <a:solidFill>
                  <a:srgbClr val="89C2D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ПОДГОТОВИТЕЛЬНЫЙ</a:t>
            </a:r>
            <a:r>
              <a:rPr lang="ru-RU" sz="2000" b="1" dirty="0" smtClean="0">
                <a:solidFill>
                  <a:srgbClr val="89C2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ЭТАП -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осмысление проблемы, обеспечение нормативного правового оформления внедрения системы наставничества, организационно-методическое и информационно-методическое обеспечение процесса ее реализации.</a:t>
            </a:r>
          </a:p>
          <a:p>
            <a:pPr indent="540493" algn="just">
              <a:lnSpc>
                <a:spcPct val="115000"/>
              </a:lnSpc>
            </a:pPr>
            <a:r>
              <a:rPr lang="ru-RU" sz="2000" b="1" dirty="0" smtClean="0">
                <a:solidFill>
                  <a:srgbClr val="89C2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ОСНОВНОЙ ЭТАП -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внедрения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наставничества в образовательной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организации, организация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непосредственного взаимодействия наставника и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наставляемого, 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89C2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ЗАКЛЮЧИТЕЛЬНЫЙ ЭТАП -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наставничества, мониторинг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результатов внедрения системы наставничества,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рефлексия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саморефлексия), поощрение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наставников и наставляемых, которые добились существенных профессиональных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успехов.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66238" y="167798"/>
            <a:ext cx="1824475" cy="960329"/>
            <a:chOff x="-159483" y="555526"/>
            <a:chExt cx="1368000" cy="72008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159483" y="555526"/>
              <a:ext cx="1368000" cy="720080"/>
            </a:xfrm>
            <a:prstGeom prst="rect">
              <a:avLst/>
            </a:prstGeom>
            <a:solidFill>
              <a:srgbClr val="013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18" t="26429" r="16950" b="26383"/>
            <a:stretch/>
          </p:blipFill>
          <p:spPr>
            <a:xfrm>
              <a:off x="-129490" y="555566"/>
              <a:ext cx="1308015" cy="720000"/>
            </a:xfrm>
            <a:prstGeom prst="rect">
              <a:avLst/>
            </a:prstGeom>
          </p:spPr>
        </p:pic>
      </p:grpSp>
      <p:pic>
        <p:nvPicPr>
          <p:cNvPr id="7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027" y="167798"/>
            <a:ext cx="1992294" cy="138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2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981833" y="0"/>
            <a:ext cx="8796274" cy="2440987"/>
          </a:xfrm>
        </p:spPr>
        <p:txBody>
          <a:bodyPr>
            <a:normAutofit fontScale="90000"/>
          </a:bodyPr>
          <a:lstStyle/>
          <a:p>
            <a:pPr>
              <a:tabLst>
                <a:tab pos="724045" algn="l"/>
                <a:tab pos="1448090" algn="l"/>
                <a:tab pos="2172134" algn="l"/>
                <a:tab pos="2896179" algn="l"/>
                <a:tab pos="3620224" algn="l"/>
                <a:tab pos="4344269" algn="l"/>
                <a:tab pos="5068313" algn="l"/>
                <a:tab pos="5792358" algn="l"/>
                <a:tab pos="6516403" algn="l"/>
                <a:tab pos="7240448" algn="l"/>
                <a:tab pos="7964493" algn="l"/>
              </a:tabLst>
            </a:pP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alt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НАСТАВНИЧЕСТВО </a:t>
            </a:r>
            <a:br>
              <a:rPr lang="ru-RU" alt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педагогических работников </a:t>
            </a:r>
            <a:br>
              <a:rPr lang="ru-RU" alt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образовательных организациях </a:t>
            </a:r>
            <a:br>
              <a:rPr lang="ru-RU" alt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Башкортостан</a:t>
            </a:r>
            <a:r>
              <a:rPr lang="ru-RU" altLang="ru-RU" sz="2000" dirty="0">
                <a:solidFill>
                  <a:srgbClr val="A9D6E5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000" dirty="0">
                <a:solidFill>
                  <a:srgbClr val="A9D6E5"/>
                </a:solidFill>
                <a:latin typeface="Times New Roman" panose="02020603050405020304" pitchFamily="18" charset="0"/>
              </a:rPr>
            </a:br>
            <a:r>
              <a:rPr lang="ru-RU" altLang="ru-RU" sz="2000" dirty="0">
                <a:solidFill>
                  <a:srgbClr val="A9D6E5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000" dirty="0">
                <a:solidFill>
                  <a:srgbClr val="A9D6E5"/>
                </a:solidFill>
                <a:latin typeface="Times New Roman" panose="02020603050405020304" pitchFamily="18" charset="0"/>
              </a:rPr>
            </a:br>
            <a:r>
              <a:rPr lang="ru-RU" altLang="ru-RU" sz="5401" i="1" dirty="0">
                <a:solidFill>
                  <a:srgbClr val="00206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5401" i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endParaRPr lang="ru-RU" altLang="ru-RU" dirty="0" smtClean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6" t="26151" r="16119" b="25806"/>
          <a:stretch/>
        </p:blipFill>
        <p:spPr>
          <a:xfrm>
            <a:off x="330276" y="216891"/>
            <a:ext cx="2011458" cy="1099454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750208"/>
              </p:ext>
            </p:extLst>
          </p:nvPr>
        </p:nvGraphicFramePr>
        <p:xfrm>
          <a:off x="120923" y="1413570"/>
          <a:ext cx="11953328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2186"/>
                <a:gridCol w="2943714"/>
                <a:gridCol w="2943714"/>
                <a:gridCol w="2943714"/>
              </a:tblGrid>
              <a:tr h="50405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924" y="1783925"/>
            <a:ext cx="3072052" cy="4063252"/>
          </a:xfrm>
          <a:prstGeom prst="rect">
            <a:avLst/>
          </a:prstGeom>
          <a:ln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3" name="Рисунок 6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474" y="1783923"/>
            <a:ext cx="2940909" cy="406325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383" y="1783922"/>
            <a:ext cx="3040549" cy="406325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681" y="1783923"/>
            <a:ext cx="2880319" cy="406325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88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911811" y="1125004"/>
            <a:ext cx="5473875" cy="38413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601" dirty="0"/>
              <a:t/>
            </a:r>
            <a:br>
              <a:rPr lang="ru-RU" altLang="ru-RU" sz="3601" dirty="0"/>
            </a:br>
            <a:r>
              <a:rPr lang="ru-RU" altLang="ru-RU" sz="3601" dirty="0"/>
              <a:t/>
            </a:r>
            <a:br>
              <a:rPr lang="ru-RU" altLang="ru-RU" sz="3601" dirty="0"/>
            </a:b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601" dirty="0">
              <a:solidFill>
                <a:srgbClr val="0070C0"/>
              </a:solidFill>
            </a:endParaRP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2923269" y="405458"/>
            <a:ext cx="8430902" cy="781306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alt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НАСТАВНИЧЕСТВО</a:t>
            </a:r>
            <a:endParaRPr lang="ru-RU" alt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6" t="26151" r="16119" b="25806"/>
          <a:stretch/>
        </p:blipFill>
        <p:spPr>
          <a:xfrm>
            <a:off x="320318" y="102109"/>
            <a:ext cx="2011458" cy="1099454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651563"/>
              </p:ext>
            </p:extLst>
          </p:nvPr>
        </p:nvGraphicFramePr>
        <p:xfrm>
          <a:off x="552971" y="1509135"/>
          <a:ext cx="11114525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6627"/>
                <a:gridCol w="2512125"/>
                <a:gridCol w="4345773"/>
              </a:tblGrid>
              <a:tr h="336483">
                <a:tc>
                  <a:txBody>
                    <a:bodyPr/>
                    <a:lstStyle/>
                    <a:p>
                      <a:pPr marL="0" marR="0" lvl="0" indent="0" algn="ctr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ФОРМЫ 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ТИПЫ</a:t>
                      </a:r>
                      <a:endParaRPr lang="ru-RU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ВИДЫ 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9209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altLang="ru-RU" sz="1600" b="1" dirty="0" smtClean="0">
                          <a:solidFill>
                            <a:srgbClr val="A9D6E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«</a:t>
                      </a:r>
                      <a:r>
                        <a:rPr lang="ru-RU" altLang="ru-RU" sz="1600" b="1" dirty="0" smtClean="0">
                          <a:solidFill>
                            <a:srgbClr val="0028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ПЕДАГОГ –ПЕДАГОГ» </a:t>
                      </a:r>
                    </a:p>
                    <a:p>
                      <a:pPr>
                        <a:defRPr/>
                      </a:pPr>
                      <a:r>
                        <a:rPr lang="ru-RU" altLang="ru-RU" sz="1600" b="1" dirty="0" smtClean="0">
                          <a:solidFill>
                            <a:srgbClr val="0028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(ролевые модели)</a:t>
                      </a:r>
                    </a:p>
                    <a:p>
                      <a:pPr>
                        <a:defRPr/>
                      </a:pPr>
                      <a:r>
                        <a:rPr lang="ru-RU" altLang="ru-RU" sz="1600" dirty="0" smtClean="0">
                          <a:solidFill>
                            <a:srgbClr val="0028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x-none" sz="1600" dirty="0" smtClean="0">
                          <a:solidFill>
                            <a:srgbClr val="0028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опытный педагог – молодой специалист</a:t>
                      </a:r>
                      <a:endParaRPr lang="ru-RU" sz="1600" dirty="0" smtClean="0">
                        <a:solidFill>
                          <a:srgbClr val="0028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defRPr/>
                      </a:pPr>
                      <a:r>
                        <a:rPr lang="ru-RU" sz="1600" dirty="0" smtClean="0">
                          <a:solidFill>
                            <a:srgbClr val="0028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x-none" sz="1600" dirty="0" smtClean="0">
                          <a:solidFill>
                            <a:srgbClr val="0028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лидер педагогического сообщества – педагог, испытывающий профессиональные </a:t>
                      </a:r>
                      <a:r>
                        <a:rPr lang="ru-RU" sz="1600" dirty="0" smtClean="0">
                          <a:solidFill>
                            <a:srgbClr val="0028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затруднения,</a:t>
                      </a:r>
                    </a:p>
                    <a:p>
                      <a:pPr>
                        <a:defRPr/>
                      </a:pPr>
                      <a:r>
                        <a:rPr lang="ru-RU" sz="1600" dirty="0" smtClean="0">
                          <a:solidFill>
                            <a:srgbClr val="0028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x-none" sz="1600" dirty="0" smtClean="0">
                          <a:solidFill>
                            <a:srgbClr val="0028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педагог-новатор – консервативный педагог,</a:t>
                      </a:r>
                      <a:endParaRPr lang="ru-RU" sz="1600" dirty="0" smtClean="0">
                        <a:solidFill>
                          <a:srgbClr val="0028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  <a:defRPr/>
                      </a:pPr>
                      <a:r>
                        <a:rPr lang="x-none" sz="1600" dirty="0" smtClean="0">
                          <a:solidFill>
                            <a:srgbClr val="0028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опытный предметник – неопытный предметник.</a:t>
                      </a:r>
                      <a:endParaRPr lang="ru-RU" sz="1600" dirty="0" smtClean="0">
                        <a:solidFill>
                          <a:srgbClr val="0028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ru-RU" sz="1600" dirty="0" smtClean="0">
                          <a:solidFill>
                            <a:srgbClr val="0028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r>
                        <a:rPr lang="ru-RU" sz="1600" b="1" dirty="0" smtClean="0">
                          <a:solidFill>
                            <a:srgbClr val="0028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28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«РУКОВОДИТЕЛЬ</a:t>
                      </a:r>
                      <a:r>
                        <a:rPr lang="ru-RU" sz="1400" b="1" baseline="0" dirty="0" smtClean="0">
                          <a:solidFill>
                            <a:srgbClr val="0028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28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ОБРАЗОВАТЕЛЬНОЙ </a:t>
                      </a:r>
                    </a:p>
                    <a:p>
                      <a:r>
                        <a:rPr lang="ru-RU" sz="1400" b="1" dirty="0" smtClean="0">
                          <a:solidFill>
                            <a:srgbClr val="0028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ОРГАНИЗАЦИИ – ПЕДАГОГ»</a:t>
                      </a:r>
                    </a:p>
                    <a:p>
                      <a:pPr>
                        <a:defRPr/>
                      </a:pPr>
                      <a:r>
                        <a:rPr lang="ru-RU" sz="1400" b="1" dirty="0" smtClean="0">
                          <a:solidFill>
                            <a:srgbClr val="0028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«РАБОТОДАТЕЛЬ – СТУДЕНТ ПЕДАГОГИЧЕСКОГО ВУЗА/ССУЗА»</a:t>
                      </a:r>
                    </a:p>
                    <a:p>
                      <a:pPr>
                        <a:defRPr/>
                      </a:pPr>
                      <a:r>
                        <a:rPr lang="ru-RU" sz="1400" b="1" dirty="0" smtClean="0">
                          <a:solidFill>
                            <a:srgbClr val="0028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«ПЕДАГОГ ВУЗА/ССУЗА – МОЛОДОЙ ПЕДАГОГ ОО»</a:t>
                      </a:r>
                    </a:p>
                    <a:p>
                      <a:r>
                        <a:rPr lang="ru-RU" sz="1400" b="1" dirty="0" smtClean="0">
                          <a:solidFill>
                            <a:srgbClr val="0028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x-none" sz="1400" b="1" dirty="0" smtClean="0">
                          <a:solidFill>
                            <a:srgbClr val="0028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«СОЦИАЛЬНЫЙ ПАРТНЕР – ПЕДАГОГ </a:t>
                      </a:r>
                      <a:r>
                        <a:rPr lang="ru-RU" sz="1400" b="1" dirty="0" smtClean="0">
                          <a:solidFill>
                            <a:srgbClr val="0028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</a:t>
                      </a:r>
                      <a:r>
                        <a:rPr lang="x-none" sz="1400" b="1" dirty="0" smtClean="0">
                          <a:solidFill>
                            <a:srgbClr val="0028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400" b="1" dirty="0" smtClean="0">
                        <a:solidFill>
                          <a:srgbClr val="0028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defRPr/>
                      </a:pPr>
                      <a:endParaRPr lang="ru-RU" sz="16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altLang="ru-RU" sz="1600" dirty="0" smtClean="0">
                          <a:solidFill>
                            <a:srgbClr val="0028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Прямое</a:t>
                      </a:r>
                    </a:p>
                    <a:p>
                      <a:pPr>
                        <a:defRPr/>
                      </a:pPr>
                      <a:r>
                        <a:rPr lang="ru-RU" altLang="ru-RU" sz="1600" dirty="0" smtClean="0">
                          <a:solidFill>
                            <a:srgbClr val="0028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Опосредованное </a:t>
                      </a:r>
                    </a:p>
                    <a:p>
                      <a:pPr>
                        <a:defRPr/>
                      </a:pPr>
                      <a:r>
                        <a:rPr lang="ru-RU" altLang="ru-RU" sz="1600" dirty="0" smtClean="0">
                          <a:solidFill>
                            <a:srgbClr val="0028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Открытое </a:t>
                      </a:r>
                    </a:p>
                    <a:p>
                      <a:pPr>
                        <a:defRPr/>
                      </a:pPr>
                      <a:r>
                        <a:rPr lang="ru-RU" altLang="ru-RU" sz="1600" dirty="0" smtClean="0">
                          <a:solidFill>
                            <a:srgbClr val="0028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Скрытое </a:t>
                      </a:r>
                    </a:p>
                    <a:p>
                      <a:pPr>
                        <a:defRPr/>
                      </a:pPr>
                      <a:r>
                        <a:rPr lang="ru-RU" altLang="ru-RU" sz="1600" dirty="0" smtClean="0">
                          <a:solidFill>
                            <a:srgbClr val="0028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Индивидуальное </a:t>
                      </a:r>
                    </a:p>
                    <a:p>
                      <a:pPr>
                        <a:defRPr/>
                      </a:pPr>
                      <a:r>
                        <a:rPr lang="ru-RU" altLang="ru-RU" sz="1600" dirty="0" smtClean="0">
                          <a:solidFill>
                            <a:srgbClr val="0028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Коллективное </a:t>
                      </a:r>
                    </a:p>
                    <a:p>
                      <a:endParaRPr lang="ru-RU" sz="1600" dirty="0">
                        <a:solidFill>
                          <a:srgbClr val="00285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altLang="ru-RU" sz="1600" dirty="0" smtClean="0">
                          <a:solidFill>
                            <a:srgbClr val="0028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Виртуальное (дистанционное) наставничество </a:t>
                      </a:r>
                    </a:p>
                    <a:p>
                      <a:pPr>
                        <a:defRPr/>
                      </a:pPr>
                      <a:r>
                        <a:rPr lang="ru-RU" altLang="ru-RU" sz="1600" dirty="0" smtClean="0">
                          <a:solidFill>
                            <a:srgbClr val="0028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Групповое («веерное») наставничество </a:t>
                      </a:r>
                    </a:p>
                    <a:p>
                      <a:pPr>
                        <a:defRPr/>
                      </a:pPr>
                      <a:r>
                        <a:rPr lang="ru-RU" altLang="ru-RU" sz="1600" dirty="0" smtClean="0">
                          <a:solidFill>
                            <a:srgbClr val="0028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Групповое комплексное наставничество</a:t>
                      </a:r>
                    </a:p>
                    <a:p>
                      <a:pPr>
                        <a:defRPr/>
                      </a:pPr>
                      <a:r>
                        <a:rPr lang="ru-RU" altLang="ru-RU" sz="1600" dirty="0" smtClean="0">
                          <a:solidFill>
                            <a:srgbClr val="0028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Краткосрочное, или целеполагающее наставничество </a:t>
                      </a:r>
                    </a:p>
                    <a:p>
                      <a:pPr>
                        <a:defRPr/>
                      </a:pPr>
                      <a:r>
                        <a:rPr lang="ru-RU" altLang="ru-RU" sz="1600" dirty="0" smtClean="0">
                          <a:solidFill>
                            <a:srgbClr val="0028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Реверсивное наставничество </a:t>
                      </a:r>
                    </a:p>
                    <a:p>
                      <a:pPr>
                        <a:defRPr/>
                      </a:pPr>
                      <a:r>
                        <a:rPr lang="ru-RU" altLang="ru-RU" sz="1600" dirty="0" smtClean="0">
                          <a:solidFill>
                            <a:srgbClr val="0028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Ситуационное наставничество </a:t>
                      </a:r>
                    </a:p>
                    <a:p>
                      <a:pPr>
                        <a:defRPr/>
                      </a:pPr>
                      <a:r>
                        <a:rPr lang="ru-RU" altLang="ru-RU" sz="1600" dirty="0" smtClean="0">
                          <a:solidFill>
                            <a:srgbClr val="0028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Скоростное консультационное наставничество </a:t>
                      </a:r>
                    </a:p>
                    <a:p>
                      <a:pPr>
                        <a:defRPr/>
                      </a:pPr>
                      <a:r>
                        <a:rPr lang="ru-RU" altLang="ru-RU" sz="1600" dirty="0" smtClean="0">
                          <a:solidFill>
                            <a:srgbClr val="0028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Традиционное наставничество («один на один») </a:t>
                      </a:r>
                    </a:p>
                    <a:p>
                      <a:endParaRPr lang="ru-RU" sz="1600" dirty="0">
                        <a:solidFill>
                          <a:srgbClr val="002855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757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011457" y="189435"/>
            <a:ext cx="6606410" cy="1296143"/>
          </a:xfrm>
        </p:spPr>
        <p:txBody>
          <a:bodyPr>
            <a:normAutofit fontScale="90000"/>
          </a:bodyPr>
          <a:lstStyle/>
          <a:p>
            <a:r>
              <a:rPr lang="ru-RU" altLang="ru-RU" sz="2134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134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</a:t>
            </a:r>
            <a:r>
              <a:rPr lang="ru-RU" sz="2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ru-RU" sz="2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реализации </a:t>
            </a:r>
            <a:br>
              <a:rPr lang="ru-RU" sz="2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наставничества</a:t>
            </a:r>
            <a:r>
              <a:rPr lang="ru-RU" altLang="ru-RU" sz="2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7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6" t="26151" r="16119" b="25806"/>
          <a:stretch/>
        </p:blipFill>
        <p:spPr>
          <a:xfrm>
            <a:off x="0" y="-128619"/>
            <a:ext cx="2011458" cy="109945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98" y="1288889"/>
            <a:ext cx="11633406" cy="55707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accent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77" y="1449803"/>
            <a:ext cx="3823451" cy="3008939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" y="1289493"/>
            <a:ext cx="3757954" cy="394072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КУРСЫ ПОВЫШЕНИЯ </a:t>
            </a:r>
            <a:r>
              <a:rPr lang="ru-RU" sz="1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КВАЛИФИКАЦИИ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стажировки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наставников,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проводимые ФГАОУ ДПО «Академия Минпросвещения России;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«Реализация системы наставничества педагогических работников в образовательных организациях» (ЦНППМПР);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«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Наставничество как эффективная технология в системе современного образования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» (ИРО РБ);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«Организация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наставнической деятельности в СПО"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(ЦОПП) ;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Предметные программы для молодых педагогов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066762" y="3188452"/>
            <a:ext cx="3719142" cy="340969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ОБМЕН ОПЫТОМ  </a:t>
            </a:r>
            <a:endParaRPr lang="ru-RU" sz="18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мастер-классы, форумы,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круглые столы, 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конференции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ОБРАЗОВАНИЕ. НАУКА. ПРАКТИКА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(ЦНППМПР)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НАСТАВНИЧЕСТВО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ИНСТРУМЕНТ РЕШЕНИЯ  ПРИОРИТЕТНЫХ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ОБЛАСТИ ОБРАЗОВАНИЯ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(ноябрь 2023 г.);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вебинары «Час наставничества» и др.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919126" y="366578"/>
            <a:ext cx="3723077" cy="2736303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КОНКУРСНОЕ </a:t>
            </a:r>
            <a:r>
              <a:rPr lang="ru-RU" sz="1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ДВИЖЕНИЕ</a:t>
            </a: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«Эффективные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практики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наставничества в образовательных организациях Республики Башкортостан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акции и др.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8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184788" y="4720185"/>
            <a:ext cx="3568825" cy="187796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</a:t>
            </a:r>
            <a:r>
              <a:rPr lang="ru-RU" sz="1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ПЕДАГОГИЧЕСКИЕ СООБЩЕСТВА</a:t>
            </a:r>
          </a:p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(молодых педагогов, </a:t>
            </a:r>
          </a:p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клуб наставников и др.)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7485" y="5381053"/>
            <a:ext cx="3460186" cy="139618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ИННОВАЦИОННЫЕ </a:t>
            </a:r>
          </a:p>
          <a:p>
            <a:pPr algn="ctr"/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СТАЖИРОВОЧНЫЕ ПЛОЩАДКИ </a:t>
            </a:r>
          </a:p>
        </p:txBody>
      </p:sp>
    </p:spTree>
    <p:extLst>
      <p:ext uri="{BB962C8B-B14F-4D97-AF65-F5344CB8AC3E}">
        <p14:creationId xmlns:p14="http://schemas.microsoft.com/office/powerpoint/2010/main" val="356702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3861</TotalTime>
  <Words>1049</Words>
  <Application>Microsoft Office PowerPoint</Application>
  <PresentationFormat>Произвольный</PresentationFormat>
  <Paragraphs>228</Paragraphs>
  <Slides>21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Arial Narrow</vt:lpstr>
      <vt:lpstr>Calibri</vt:lpstr>
      <vt:lpstr>Conv_GillSansLightC</vt:lpstr>
      <vt:lpstr>Georgia</vt:lpstr>
      <vt:lpstr>Times New Roman</vt:lpstr>
      <vt:lpstr>Тема Office</vt:lpstr>
      <vt:lpstr>Презентация PowerPoint</vt:lpstr>
      <vt:lpstr>Федеральные проекты в рамках нацпроекта «Образование»  о наставничестве : «Современая школа», «Социальные лифты для каждого»,  «Социальная активность»  </vt:lpstr>
      <vt:lpstr>Презентация PowerPoint</vt:lpstr>
      <vt:lpstr>Презентация PowerPoint</vt:lpstr>
      <vt:lpstr>Основные субъекты наставнической деятельности  в образовательной организации                                                                                                                                                        </vt:lpstr>
      <vt:lpstr>Презентация PowerPoint</vt:lpstr>
      <vt:lpstr>   НАСТАВНИЧЕСТВО  педагогических работников  в образовательных организациях  Республики Башкортостан   </vt:lpstr>
      <vt:lpstr>   </vt:lpstr>
      <vt:lpstr> Мероприятия,  в рамках реализации  наставничества  </vt:lpstr>
      <vt:lpstr>ПОВЫШЕНИЕ ПРОФЕССИОНАЛЬНОГО МАСТЕРСТВА ПЕДАГОГИЧЕСКИХ РАБОТНИКОВ  </vt:lpstr>
      <vt:lpstr>Региональный конкурс «Эффективные практики наставничества в образовательных организациях Республики Башкортостан»  312 участников, 13 победителей и 30 лауреатов </vt:lpstr>
      <vt:lpstr>Церемония награждения победителей и лауреатов республиканского конкурса «Эффективные практики наставничества в образовательных организациях Республики Башкортостан» 18 мая 2023 года</vt:lpstr>
      <vt:lpstr>ЛУЧШИЕ  ПРАКТИКИ НАСТАВНИКИ</vt:lpstr>
      <vt:lpstr>Презентация PowerPoint</vt:lpstr>
      <vt:lpstr>II Всероссийская научно-практическая конференция  (с международным участием) «НАУКА. ОБРАЗОВАНИЕ. ПРАКТИКА».  20 апреля 2023 г. </vt:lpstr>
      <vt:lpstr>Презентация PowerPoint</vt:lpstr>
      <vt:lpstr>       </vt:lpstr>
      <vt:lpstr>Ожидаемые результаты от внедрения системы наставничества: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Мусина Элиза Рашитовна</dc:creator>
  <cp:lastModifiedBy>Эльза Баширова</cp:lastModifiedBy>
  <cp:revision>347</cp:revision>
  <cp:lastPrinted>2022-08-12T04:00:05Z</cp:lastPrinted>
  <dcterms:created xsi:type="dcterms:W3CDTF">2022-08-02T07:11:12Z</dcterms:created>
  <dcterms:modified xsi:type="dcterms:W3CDTF">2023-08-10T13:34:22Z</dcterms:modified>
</cp:coreProperties>
</file>